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8"/>
  </p:notesMasterIdLst>
  <p:sldIdLst>
    <p:sldId id="261" r:id="rId5"/>
    <p:sldId id="262" r:id="rId6"/>
    <p:sldId id="283" r:id="rId7"/>
    <p:sldId id="263" r:id="rId8"/>
    <p:sldId id="264" r:id="rId9"/>
    <p:sldId id="265" r:id="rId10"/>
    <p:sldId id="266" r:id="rId11"/>
    <p:sldId id="267" r:id="rId12"/>
    <p:sldId id="268" r:id="rId13"/>
    <p:sldId id="269" r:id="rId14"/>
    <p:sldId id="270" r:id="rId15"/>
    <p:sldId id="271" r:id="rId16"/>
    <p:sldId id="272" r:id="rId17"/>
    <p:sldId id="273" r:id="rId18"/>
    <p:sldId id="282" r:id="rId19"/>
    <p:sldId id="274" r:id="rId20"/>
    <p:sldId id="275" r:id="rId21"/>
    <p:sldId id="276" r:id="rId22"/>
    <p:sldId id="277" r:id="rId23"/>
    <p:sldId id="278" r:id="rId24"/>
    <p:sldId id="279" r:id="rId25"/>
    <p:sldId id="280" r:id="rId26"/>
    <p:sldId id="281"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A98F70-45BD-40BB-A470-C56DFA18B49C}" v="107" dt="2024-01-18T17:36:41.1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media/image1.jpeg>
</file>

<file path=ppt/media/image2.png>
</file>

<file path=ppt/media/image3.jpe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1/23/2024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1/23/2024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slideshare.net/SamreenReyaz/reed-solomon-codes?from_search=1" TargetMode="External"/><Relationship Id="rId2" Type="http://schemas.openxmlformats.org/officeDocument/2006/relationships/hyperlink" Target="https://github.com/vladth01/Probleme-procesarea-semnalelor" TargetMode="External"/><Relationship Id="rId1" Type="http://schemas.openxmlformats.org/officeDocument/2006/relationships/slideLayout" Target="../slideLayouts/slideLayout2.xml"/><Relationship Id="rId4" Type="http://schemas.openxmlformats.org/officeDocument/2006/relationships/hyperlink" Target="https://www.slideshare.net/MelakuBayih1/reed-solomon-code-123947148?from_search=0"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08527" y="2252390"/>
            <a:ext cx="6993819" cy="1476387"/>
          </a:xfrm>
        </p:spPr>
        <p:txBody>
          <a:bodyPr>
            <a:normAutofit fontScale="90000"/>
          </a:bodyPr>
          <a:lstStyle/>
          <a:p>
            <a:pPr algn="ctr"/>
            <a:r>
              <a:rPr lang="en-US" sz="3200" dirty="0" err="1"/>
              <a:t>Procesarea</a:t>
            </a:r>
            <a:r>
              <a:rPr lang="en-US" sz="3200" dirty="0"/>
              <a:t> </a:t>
            </a:r>
            <a:r>
              <a:rPr lang="en-US" sz="3200" dirty="0" err="1"/>
              <a:t>semnalelor</a:t>
            </a:r>
            <a:r>
              <a:rPr lang="en-US" sz="3200" dirty="0"/>
              <a:t>:</a:t>
            </a:r>
            <a:br>
              <a:rPr lang="en-US" sz="3200" dirty="0"/>
            </a:br>
            <a:r>
              <a:rPr lang="en-US" sz="3200" dirty="0" err="1"/>
              <a:t>Codurile</a:t>
            </a:r>
            <a:r>
              <a:rPr lang="en-US" sz="3200" dirty="0"/>
              <a:t> Reed-Solomon: O </a:t>
            </a:r>
            <a:r>
              <a:rPr lang="en-US" sz="3200" dirty="0" err="1"/>
              <a:t>Abordare</a:t>
            </a:r>
            <a:r>
              <a:rPr lang="en-US" sz="3200" dirty="0"/>
              <a:t> </a:t>
            </a:r>
            <a:r>
              <a:rPr lang="en-US" sz="3200" dirty="0" err="1"/>
              <a:t>Tehnică</a:t>
            </a:r>
            <a:r>
              <a:rPr lang="en-US" sz="3200" dirty="0"/>
              <a:t> </a:t>
            </a:r>
            <a:r>
              <a:rPr lang="en-US" sz="3200" dirty="0" err="1"/>
              <a:t>pentru</a:t>
            </a:r>
            <a:r>
              <a:rPr lang="en-US" sz="3200" dirty="0"/>
              <a:t> </a:t>
            </a:r>
            <a:r>
              <a:rPr lang="en-US" sz="3200" dirty="0" err="1"/>
              <a:t>Corectarea</a:t>
            </a:r>
            <a:r>
              <a:rPr lang="en-US" sz="3200" dirty="0"/>
              <a:t> </a:t>
            </a:r>
            <a:r>
              <a:rPr lang="en-US" sz="3200" dirty="0" err="1"/>
              <a:t>Erorilor</a:t>
            </a:r>
            <a:endParaRPr lang="en-US" sz="3200" dirty="0"/>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97427" y="3844922"/>
            <a:ext cx="6857999" cy="583437"/>
          </a:xfrm>
        </p:spPr>
        <p:txBody>
          <a:bodyPr>
            <a:normAutofit/>
          </a:bodyPr>
          <a:lstStyle/>
          <a:p>
            <a:pPr algn="ctr"/>
            <a:r>
              <a:rPr lang="en-US" dirty="0" err="1"/>
              <a:t>Realizat</a:t>
            </a:r>
            <a:r>
              <a:rPr lang="en-US" dirty="0"/>
              <a:t> de Gavrila </a:t>
            </a:r>
            <a:r>
              <a:rPr lang="en-US" dirty="0" err="1"/>
              <a:t>vlad-theodor</a:t>
            </a:r>
            <a:r>
              <a:rPr lang="en-US" dirty="0"/>
              <a:t> </a:t>
            </a:r>
            <a:r>
              <a:rPr lang="en-US" dirty="0" err="1"/>
              <a:t>Grupa</a:t>
            </a:r>
            <a:r>
              <a:rPr lang="en-US" dirty="0"/>
              <a:t> 463</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mathematical equation&#10;&#10;Description automatically generated with medium confidence">
            <a:extLst>
              <a:ext uri="{FF2B5EF4-FFF2-40B4-BE49-F238E27FC236}">
                <a16:creationId xmlns:a16="http://schemas.microsoft.com/office/drawing/2014/main" id="{25388DA8-C915-773B-80C7-F8A8EFD03CD6}"/>
              </a:ext>
            </a:extLst>
          </p:cNvPr>
          <p:cNvPicPr>
            <a:picLocks noGrp="1" noChangeAspect="1"/>
          </p:cNvPicPr>
          <p:nvPr>
            <p:ph idx="1"/>
          </p:nvPr>
        </p:nvPicPr>
        <p:blipFill>
          <a:blip r:embed="rId2"/>
          <a:stretch>
            <a:fillRect/>
          </a:stretch>
        </p:blipFill>
        <p:spPr>
          <a:xfrm>
            <a:off x="1215467" y="2213811"/>
            <a:ext cx="9441905" cy="2534652"/>
          </a:xfrm>
        </p:spPr>
      </p:pic>
    </p:spTree>
    <p:extLst>
      <p:ext uri="{BB962C8B-B14F-4D97-AF65-F5344CB8AC3E}">
        <p14:creationId xmlns:p14="http://schemas.microsoft.com/office/powerpoint/2010/main" val="480977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11351-3334-3F02-CC46-9A915E581E01}"/>
              </a:ext>
            </a:extLst>
          </p:cNvPr>
          <p:cNvSpPr>
            <a:spLocks noGrp="1"/>
          </p:cNvSpPr>
          <p:nvPr>
            <p:ph type="title"/>
          </p:nvPr>
        </p:nvSpPr>
        <p:spPr>
          <a:xfrm>
            <a:off x="0" y="1"/>
            <a:ext cx="12192000" cy="1066797"/>
          </a:xfrm>
        </p:spPr>
        <p:txBody>
          <a:bodyPr/>
          <a:lstStyle/>
          <a:p>
            <a:r>
              <a:rPr lang="en-US" dirty="0" err="1"/>
              <a:t>Exemplul</a:t>
            </a:r>
            <a:r>
              <a:rPr lang="en-US" dirty="0"/>
              <a:t> pe care il </a:t>
            </a:r>
            <a:r>
              <a:rPr lang="en-US" dirty="0" err="1"/>
              <a:t>implementam</a:t>
            </a:r>
            <a:endParaRPr lang="en-US" dirty="0"/>
          </a:p>
        </p:txBody>
      </p:sp>
      <p:sp>
        <p:nvSpPr>
          <p:cNvPr id="3" name="Content Placeholder 2">
            <a:extLst>
              <a:ext uri="{FF2B5EF4-FFF2-40B4-BE49-F238E27FC236}">
                <a16:creationId xmlns:a16="http://schemas.microsoft.com/office/drawing/2014/main" id="{35CBE49C-A65B-2D7C-3961-C7427CFE438E}"/>
              </a:ext>
            </a:extLst>
          </p:cNvPr>
          <p:cNvSpPr>
            <a:spLocks noGrp="1"/>
          </p:cNvSpPr>
          <p:nvPr>
            <p:ph idx="1"/>
          </p:nvPr>
        </p:nvSpPr>
        <p:spPr>
          <a:xfrm>
            <a:off x="0" y="1066798"/>
            <a:ext cx="12192000" cy="5791201"/>
          </a:xfrm>
        </p:spPr>
        <p:txBody>
          <a:bodyPr/>
          <a:lstStyle/>
          <a:p>
            <a:pPr>
              <a:buFont typeface="Wingdings" panose="05000000000000000000" pitchFamily="2" charset="2"/>
              <a:buChar char="Ø"/>
            </a:pPr>
            <a:r>
              <a:rPr lang="en-US" dirty="0"/>
              <a:t>Un </a:t>
            </a:r>
            <a:r>
              <a:rPr lang="en-US" dirty="0" err="1"/>
              <a:t>exemplu</a:t>
            </a:r>
            <a:r>
              <a:rPr lang="en-US" dirty="0"/>
              <a:t> popular de cod </a:t>
            </a:r>
            <a:r>
              <a:rPr lang="en-US" dirty="0" err="1"/>
              <a:t>Reed_Solomon</a:t>
            </a:r>
            <a:r>
              <a:rPr lang="en-US" dirty="0"/>
              <a:t> </a:t>
            </a:r>
            <a:r>
              <a:rPr lang="en-US" dirty="0" err="1"/>
              <a:t>este</a:t>
            </a:r>
            <a:r>
              <a:rPr lang="en-US" dirty="0"/>
              <a:t> RS(255,223) cu </a:t>
            </a:r>
            <a:r>
              <a:rPr lang="en-US" dirty="0" err="1"/>
              <a:t>simboluri</a:t>
            </a:r>
            <a:r>
              <a:rPr lang="en-US" dirty="0"/>
              <a:t> de 8 </a:t>
            </a:r>
            <a:r>
              <a:rPr lang="en-US" dirty="0" err="1"/>
              <a:t>biti</a:t>
            </a:r>
            <a:r>
              <a:rPr lang="en-US" dirty="0"/>
              <a:t>. </a:t>
            </a:r>
            <a:r>
              <a:rPr lang="en-US" dirty="0" err="1"/>
              <a:t>Fiecare</a:t>
            </a:r>
            <a:r>
              <a:rPr lang="en-US" dirty="0"/>
              <a:t> </a:t>
            </a:r>
            <a:r>
              <a:rPr lang="en-US" dirty="0" err="1"/>
              <a:t>cuvant</a:t>
            </a:r>
            <a:r>
              <a:rPr lang="en-US" dirty="0"/>
              <a:t> de cod continue 255 de bytes, </a:t>
            </a:r>
            <a:r>
              <a:rPr lang="en-US" dirty="0" err="1"/>
              <a:t>dintre</a:t>
            </a:r>
            <a:r>
              <a:rPr lang="en-US" dirty="0"/>
              <a:t> care 223 de bytes sunt date </a:t>
            </a:r>
            <a:r>
              <a:rPr lang="en-US" dirty="0" err="1"/>
              <a:t>si</a:t>
            </a:r>
            <a:r>
              <a:rPr lang="en-US" dirty="0"/>
              <a:t> 32 de </a:t>
            </a:r>
            <a:r>
              <a:rPr lang="en-US" dirty="0" err="1"/>
              <a:t>butes</a:t>
            </a:r>
            <a:r>
              <a:rPr lang="en-US" dirty="0"/>
              <a:t> sunt de </a:t>
            </a:r>
            <a:r>
              <a:rPr lang="en-US" dirty="0" err="1"/>
              <a:t>paritate</a:t>
            </a:r>
            <a:r>
              <a:rPr lang="en-US" dirty="0"/>
              <a:t>.</a:t>
            </a:r>
          </a:p>
          <a:p>
            <a:pPr>
              <a:buFont typeface="Wingdings" panose="05000000000000000000" pitchFamily="2" charset="2"/>
              <a:buChar char="Ø"/>
            </a:pPr>
            <a:r>
              <a:rPr lang="en-US" dirty="0"/>
              <a:t>n = 255, k = 223, s = 8</a:t>
            </a:r>
          </a:p>
          <a:p>
            <a:pPr>
              <a:buFont typeface="Wingdings" panose="05000000000000000000" pitchFamily="2" charset="2"/>
              <a:buChar char="Ø"/>
            </a:pPr>
            <a:r>
              <a:rPr lang="en-US" dirty="0"/>
              <a:t>p = 255 – 223  =32</a:t>
            </a:r>
          </a:p>
          <a:p>
            <a:pPr>
              <a:buFont typeface="Wingdings" panose="05000000000000000000" pitchFamily="2" charset="2"/>
              <a:buChar char="Ø"/>
            </a:pPr>
            <a:r>
              <a:rPr lang="en-US" dirty="0"/>
              <a:t>2t = 32, t = 16</a:t>
            </a:r>
          </a:p>
          <a:p>
            <a:pPr>
              <a:buFont typeface="Wingdings" panose="05000000000000000000" pitchFamily="2" charset="2"/>
              <a:buChar char="Ø"/>
            </a:pPr>
            <a:r>
              <a:rPr lang="en-US" dirty="0"/>
              <a:t>Decoder-</a:t>
            </a:r>
            <a:r>
              <a:rPr lang="en-US" dirty="0" err="1"/>
              <a:t>ul</a:t>
            </a:r>
            <a:r>
              <a:rPr lang="en-US" dirty="0"/>
              <a:t> </a:t>
            </a:r>
            <a:r>
              <a:rPr lang="en-US" dirty="0" err="1"/>
              <a:t>poate</a:t>
            </a:r>
            <a:r>
              <a:rPr lang="en-US" dirty="0"/>
              <a:t> </a:t>
            </a:r>
            <a:r>
              <a:rPr lang="en-US" dirty="0" err="1"/>
              <a:t>corecta</a:t>
            </a:r>
            <a:r>
              <a:rPr lang="en-US" dirty="0"/>
              <a:t> </a:t>
            </a:r>
            <a:r>
              <a:rPr lang="en-US" dirty="0" err="1"/>
              <a:t>orice</a:t>
            </a:r>
            <a:r>
              <a:rPr lang="en-US" dirty="0"/>
              <a:t> 16 </a:t>
            </a:r>
            <a:r>
              <a:rPr lang="en-US" dirty="0" err="1"/>
              <a:t>erori</a:t>
            </a:r>
            <a:r>
              <a:rPr lang="en-US" dirty="0"/>
              <a:t> de </a:t>
            </a:r>
            <a:r>
              <a:rPr lang="en-US" dirty="0" err="1"/>
              <a:t>simbol</a:t>
            </a:r>
            <a:r>
              <a:rPr lang="en-US" dirty="0"/>
              <a:t> </a:t>
            </a:r>
            <a:r>
              <a:rPr lang="en-US" dirty="0" err="1"/>
              <a:t>intr</a:t>
            </a:r>
            <a:r>
              <a:rPr lang="en-US" dirty="0"/>
              <a:t>-un </a:t>
            </a:r>
            <a:r>
              <a:rPr lang="en-US" dirty="0" err="1"/>
              <a:t>cuvant</a:t>
            </a:r>
            <a:r>
              <a:rPr lang="en-US" dirty="0"/>
              <a:t> din cod: de </a:t>
            </a:r>
            <a:r>
              <a:rPr lang="en-US" dirty="0" err="1"/>
              <a:t>exemplu</a:t>
            </a:r>
            <a:r>
              <a:rPr lang="en-US" dirty="0"/>
              <a:t>, </a:t>
            </a:r>
            <a:r>
              <a:rPr lang="en-US" dirty="0" err="1"/>
              <a:t>erori</a:t>
            </a:r>
            <a:r>
              <a:rPr lang="en-US" dirty="0"/>
              <a:t> de </a:t>
            </a:r>
            <a:r>
              <a:rPr lang="en-US" dirty="0" err="1"/>
              <a:t>pana</a:t>
            </a:r>
            <a:r>
              <a:rPr lang="en-US" dirty="0"/>
              <a:t> la 16 bytes </a:t>
            </a:r>
            <a:r>
              <a:rPr lang="en-US" dirty="0" err="1"/>
              <a:t>oriunde</a:t>
            </a:r>
            <a:r>
              <a:rPr lang="en-US" dirty="0"/>
              <a:t> in </a:t>
            </a:r>
            <a:r>
              <a:rPr lang="en-US" dirty="0" err="1"/>
              <a:t>cuvantul</a:t>
            </a:r>
            <a:r>
              <a:rPr lang="en-US" dirty="0"/>
              <a:t> din cod pot fi automat </a:t>
            </a:r>
            <a:r>
              <a:rPr lang="en-US" dirty="0" err="1"/>
              <a:t>corectate</a:t>
            </a:r>
            <a:r>
              <a:rPr lang="en-US" dirty="0"/>
              <a:t>.</a:t>
            </a:r>
          </a:p>
        </p:txBody>
      </p:sp>
    </p:spTree>
    <p:extLst>
      <p:ext uri="{BB962C8B-B14F-4D97-AF65-F5344CB8AC3E}">
        <p14:creationId xmlns:p14="http://schemas.microsoft.com/office/powerpoint/2010/main" val="3298592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6"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6"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40E7B-CA38-E554-27A5-EF7CBC83DB67}"/>
              </a:ext>
            </a:extLst>
          </p:cNvPr>
          <p:cNvSpPr>
            <a:spLocks noGrp="1"/>
          </p:cNvSpPr>
          <p:nvPr>
            <p:ph type="title"/>
          </p:nvPr>
        </p:nvSpPr>
        <p:spPr>
          <a:xfrm>
            <a:off x="0" y="0"/>
            <a:ext cx="12192000" cy="1066799"/>
          </a:xfrm>
        </p:spPr>
        <p:txBody>
          <a:bodyPr/>
          <a:lstStyle/>
          <a:p>
            <a:r>
              <a:rPr lang="en-US" dirty="0" err="1"/>
              <a:t>Erori</a:t>
            </a:r>
            <a:r>
              <a:rPr lang="en-US" dirty="0"/>
              <a:t> de </a:t>
            </a:r>
            <a:r>
              <a:rPr lang="en-US" dirty="0" err="1"/>
              <a:t>simbol</a:t>
            </a:r>
            <a:endParaRPr lang="en-US" dirty="0"/>
          </a:p>
        </p:txBody>
      </p:sp>
      <p:sp>
        <p:nvSpPr>
          <p:cNvPr id="3" name="Content Placeholder 2">
            <a:extLst>
              <a:ext uri="{FF2B5EF4-FFF2-40B4-BE49-F238E27FC236}">
                <a16:creationId xmlns:a16="http://schemas.microsoft.com/office/drawing/2014/main" id="{4FF479D6-B0D7-8946-8DE1-344EC2051845}"/>
              </a:ext>
            </a:extLst>
          </p:cNvPr>
          <p:cNvSpPr>
            <a:spLocks noGrp="1"/>
          </p:cNvSpPr>
          <p:nvPr>
            <p:ph idx="1"/>
          </p:nvPr>
        </p:nvSpPr>
        <p:spPr>
          <a:xfrm>
            <a:off x="0" y="950076"/>
            <a:ext cx="12192000" cy="5907924"/>
          </a:xfrm>
        </p:spPr>
        <p:txBody>
          <a:bodyPr/>
          <a:lstStyle/>
          <a:p>
            <a:pPr>
              <a:buFont typeface="Tw Cen MT" panose="020B0602020104020603" pitchFamily="34" charset="0"/>
              <a:buChar char="◊"/>
            </a:pPr>
            <a:r>
              <a:rPr lang="en-US" dirty="0"/>
              <a:t>Encoder-</a:t>
            </a:r>
            <a:r>
              <a:rPr lang="en-US" dirty="0" err="1"/>
              <a:t>ul</a:t>
            </a:r>
            <a:r>
              <a:rPr lang="en-US" dirty="0"/>
              <a:t> </a:t>
            </a:r>
            <a:r>
              <a:rPr lang="en-US" dirty="0" err="1"/>
              <a:t>si</a:t>
            </a:r>
            <a:r>
              <a:rPr lang="en-US" dirty="0"/>
              <a:t> decoder-</a:t>
            </a:r>
            <a:r>
              <a:rPr lang="en-US" dirty="0" err="1"/>
              <a:t>ul</a:t>
            </a:r>
            <a:r>
              <a:rPr lang="en-US" dirty="0"/>
              <a:t> cad in </a:t>
            </a:r>
            <a:r>
              <a:rPr lang="en-US" dirty="0" err="1"/>
              <a:t>categoria</a:t>
            </a:r>
            <a:r>
              <a:rPr lang="en-US" dirty="0"/>
              <a:t> de </a:t>
            </a:r>
            <a:r>
              <a:rPr lang="en-US" dirty="0" err="1"/>
              <a:t>erori</a:t>
            </a:r>
            <a:r>
              <a:rPr lang="en-US" dirty="0"/>
              <a:t> de tip encoder de </a:t>
            </a:r>
            <a:r>
              <a:rPr lang="en-US" dirty="0" err="1"/>
              <a:t>corectare</a:t>
            </a:r>
            <a:r>
              <a:rPr lang="en-US" dirty="0"/>
              <a:t> a </a:t>
            </a:r>
            <a:r>
              <a:rPr lang="en-US" dirty="0" err="1"/>
              <a:t>erorilor</a:t>
            </a:r>
            <a:r>
              <a:rPr lang="en-US" dirty="0"/>
              <a:t> forward connection </a:t>
            </a:r>
            <a:r>
              <a:rPr lang="en-US" dirty="0" err="1"/>
              <a:t>si</a:t>
            </a:r>
            <a:r>
              <a:rPr lang="en-US" dirty="0"/>
              <a:t> sunt </a:t>
            </a:r>
            <a:r>
              <a:rPr lang="en-US" dirty="0" err="1"/>
              <a:t>optimizati</a:t>
            </a:r>
            <a:r>
              <a:rPr lang="en-US" dirty="0"/>
              <a:t> </a:t>
            </a:r>
            <a:r>
              <a:rPr lang="en-US" dirty="0" err="1"/>
              <a:t>pentru</a:t>
            </a:r>
            <a:r>
              <a:rPr lang="en-US" dirty="0"/>
              <a:t> </a:t>
            </a:r>
            <a:r>
              <a:rPr lang="en-US" dirty="0" err="1"/>
              <a:t>erori</a:t>
            </a:r>
            <a:r>
              <a:rPr lang="en-US" dirty="0"/>
              <a:t> burst </a:t>
            </a:r>
            <a:r>
              <a:rPr lang="en-US" dirty="0" err="1"/>
              <a:t>decat</a:t>
            </a:r>
            <a:r>
              <a:rPr lang="en-US" dirty="0"/>
              <a:t> </a:t>
            </a:r>
            <a:r>
              <a:rPr lang="en-US" dirty="0" err="1"/>
              <a:t>pentru</a:t>
            </a:r>
            <a:r>
              <a:rPr lang="en-US" dirty="0"/>
              <a:t> </a:t>
            </a:r>
            <a:r>
              <a:rPr lang="en-US" dirty="0" err="1"/>
              <a:t>erori</a:t>
            </a:r>
            <a:r>
              <a:rPr lang="en-US" dirty="0"/>
              <a:t> pe </a:t>
            </a:r>
            <a:r>
              <a:rPr lang="en-US" dirty="0" err="1"/>
              <a:t>biti</a:t>
            </a:r>
            <a:r>
              <a:rPr lang="en-US" dirty="0"/>
              <a:t>.</a:t>
            </a:r>
          </a:p>
          <a:p>
            <a:pPr>
              <a:buFont typeface="Tw Cen MT" panose="020B0602020104020603" pitchFamily="34" charset="0"/>
              <a:buChar char="◊"/>
            </a:pPr>
            <a:r>
              <a:rPr lang="en-US" dirty="0"/>
              <a:t>O </a:t>
            </a:r>
            <a:r>
              <a:rPr lang="en-US" dirty="0" err="1"/>
              <a:t>eroare</a:t>
            </a:r>
            <a:r>
              <a:rPr lang="en-US" dirty="0"/>
              <a:t> de </a:t>
            </a:r>
            <a:r>
              <a:rPr lang="en-US" dirty="0" err="1"/>
              <a:t>simbol</a:t>
            </a:r>
            <a:r>
              <a:rPr lang="en-US" dirty="0"/>
              <a:t> </a:t>
            </a:r>
            <a:r>
              <a:rPr lang="en-US" dirty="0" err="1"/>
              <a:t>apare</a:t>
            </a:r>
            <a:r>
              <a:rPr lang="en-US" dirty="0"/>
              <a:t> cand 1 bit </a:t>
            </a:r>
            <a:r>
              <a:rPr lang="en-US" dirty="0" err="1"/>
              <a:t>intr</a:t>
            </a:r>
            <a:r>
              <a:rPr lang="en-US" dirty="0"/>
              <a:t>-un </a:t>
            </a:r>
            <a:r>
              <a:rPr lang="en-US" dirty="0" err="1"/>
              <a:t>simbol</a:t>
            </a:r>
            <a:r>
              <a:rPr lang="en-US" dirty="0"/>
              <a:t> </a:t>
            </a:r>
            <a:r>
              <a:rPr lang="en-US" dirty="0" err="1"/>
              <a:t>este</a:t>
            </a:r>
            <a:r>
              <a:rPr lang="en-US" dirty="0"/>
              <a:t> </a:t>
            </a:r>
            <a:r>
              <a:rPr lang="en-US" dirty="0" err="1"/>
              <a:t>gresit</a:t>
            </a:r>
            <a:r>
              <a:rPr lang="en-US" dirty="0"/>
              <a:t> </a:t>
            </a:r>
            <a:r>
              <a:rPr lang="en-US" dirty="0" err="1"/>
              <a:t>sau</a:t>
            </a:r>
            <a:r>
              <a:rPr lang="en-US" dirty="0"/>
              <a:t> cand </a:t>
            </a:r>
            <a:r>
              <a:rPr lang="en-US" dirty="0" err="1"/>
              <a:t>toti</a:t>
            </a:r>
            <a:r>
              <a:rPr lang="en-US" dirty="0"/>
              <a:t> </a:t>
            </a:r>
            <a:r>
              <a:rPr lang="en-US" dirty="0" err="1"/>
              <a:t>bitii</a:t>
            </a:r>
            <a:r>
              <a:rPr lang="en-US" dirty="0"/>
              <a:t> din </a:t>
            </a:r>
            <a:r>
              <a:rPr lang="en-US" dirty="0" err="1"/>
              <a:t>simbol</a:t>
            </a:r>
            <a:r>
              <a:rPr lang="en-US" dirty="0"/>
              <a:t> sunt </a:t>
            </a:r>
            <a:r>
              <a:rPr lang="en-US" dirty="0" err="1"/>
              <a:t>gresiti</a:t>
            </a:r>
            <a:r>
              <a:rPr lang="en-US" dirty="0"/>
              <a:t>.</a:t>
            </a:r>
          </a:p>
          <a:p>
            <a:pPr>
              <a:buFont typeface="Tw Cen MT" panose="020B0602020104020603" pitchFamily="34" charset="0"/>
              <a:buChar char="◊"/>
            </a:pPr>
            <a:r>
              <a:rPr lang="en-US" dirty="0"/>
              <a:t>De </a:t>
            </a:r>
            <a:r>
              <a:rPr lang="en-US" dirty="0" err="1"/>
              <a:t>exemplu</a:t>
            </a:r>
            <a:r>
              <a:rPr lang="en-US" dirty="0"/>
              <a:t>: RS(255,223) </a:t>
            </a:r>
            <a:r>
              <a:rPr lang="en-US" dirty="0" err="1"/>
              <a:t>poate</a:t>
            </a:r>
            <a:r>
              <a:rPr lang="en-US" dirty="0"/>
              <a:t> </a:t>
            </a:r>
            <a:r>
              <a:rPr lang="en-US" dirty="0" err="1"/>
              <a:t>corecta</a:t>
            </a:r>
            <a:r>
              <a:rPr lang="en-US" dirty="0"/>
              <a:t> 16 </a:t>
            </a:r>
            <a:r>
              <a:rPr lang="en-US" dirty="0" err="1"/>
              <a:t>erori</a:t>
            </a:r>
            <a:r>
              <a:rPr lang="en-US" dirty="0"/>
              <a:t> de symbol:</a:t>
            </a:r>
          </a:p>
          <a:p>
            <a:pPr>
              <a:buFont typeface="Tw Cen MT" panose="020B0602020104020603" pitchFamily="34" charset="0"/>
              <a:buChar char="◊"/>
            </a:pPr>
            <a:r>
              <a:rPr lang="en-US" dirty="0"/>
              <a:t>      In </a:t>
            </a:r>
            <a:r>
              <a:rPr lang="en-US" dirty="0" err="1"/>
              <a:t>cel</a:t>
            </a:r>
            <a:r>
              <a:rPr lang="en-US" dirty="0"/>
              <a:t> </a:t>
            </a:r>
            <a:r>
              <a:rPr lang="en-US" dirty="0" err="1"/>
              <a:t>mai</a:t>
            </a:r>
            <a:r>
              <a:rPr lang="en-US" dirty="0"/>
              <a:t> </a:t>
            </a:r>
            <a:r>
              <a:rPr lang="en-US" dirty="0" err="1"/>
              <a:t>rau</a:t>
            </a:r>
            <a:r>
              <a:rPr lang="en-US" dirty="0"/>
              <a:t> </a:t>
            </a:r>
            <a:r>
              <a:rPr lang="en-US" dirty="0" err="1"/>
              <a:t>caz</a:t>
            </a:r>
            <a:r>
              <a:rPr lang="en-US" dirty="0"/>
              <a:t>, 16 </a:t>
            </a:r>
            <a:r>
              <a:rPr lang="en-US" dirty="0" err="1"/>
              <a:t>erori</a:t>
            </a:r>
            <a:r>
              <a:rPr lang="en-US" dirty="0"/>
              <a:t> de </a:t>
            </a:r>
            <a:r>
              <a:rPr lang="en-US" dirty="0" err="1"/>
              <a:t>biti</a:t>
            </a:r>
            <a:r>
              <a:rPr lang="en-US" dirty="0"/>
              <a:t> pot </a:t>
            </a:r>
            <a:r>
              <a:rPr lang="en-US" dirty="0" err="1"/>
              <a:t>aparea</a:t>
            </a:r>
            <a:r>
              <a:rPr lang="en-US" dirty="0"/>
              <a:t>, </a:t>
            </a:r>
            <a:r>
              <a:rPr lang="en-US" dirty="0" err="1"/>
              <a:t>fiecare</a:t>
            </a:r>
            <a:r>
              <a:rPr lang="en-US" dirty="0"/>
              <a:t> </a:t>
            </a:r>
            <a:r>
              <a:rPr lang="en-US" dirty="0" err="1"/>
              <a:t>intr</a:t>
            </a:r>
            <a:r>
              <a:rPr lang="en-US" dirty="0"/>
              <a:t>-un </a:t>
            </a:r>
            <a:r>
              <a:rPr lang="en-US" dirty="0" err="1"/>
              <a:t>simbol</a:t>
            </a:r>
            <a:r>
              <a:rPr lang="en-US" dirty="0"/>
              <a:t> separate (byte), </a:t>
            </a:r>
            <a:r>
              <a:rPr lang="en-US" dirty="0" err="1"/>
              <a:t>astfel</a:t>
            </a:r>
            <a:r>
              <a:rPr lang="en-US" dirty="0"/>
              <a:t> </a:t>
            </a:r>
            <a:r>
              <a:rPr lang="en-US" dirty="0" err="1"/>
              <a:t>incat</a:t>
            </a:r>
            <a:r>
              <a:rPr lang="en-US" dirty="0"/>
              <a:t> decoder-</a:t>
            </a:r>
            <a:r>
              <a:rPr lang="en-US" dirty="0" err="1"/>
              <a:t>ul</a:t>
            </a:r>
            <a:r>
              <a:rPr lang="en-US" dirty="0"/>
              <a:t> </a:t>
            </a:r>
            <a:r>
              <a:rPr lang="en-US" dirty="0" err="1"/>
              <a:t>corecteaza</a:t>
            </a:r>
            <a:r>
              <a:rPr lang="en-US" dirty="0"/>
              <a:t> 16 </a:t>
            </a:r>
            <a:r>
              <a:rPr lang="en-US" dirty="0" err="1"/>
              <a:t>erori</a:t>
            </a:r>
            <a:r>
              <a:rPr lang="en-US" dirty="0"/>
              <a:t> de 16 </a:t>
            </a:r>
            <a:r>
              <a:rPr lang="en-US" dirty="0" err="1"/>
              <a:t>biti</a:t>
            </a:r>
            <a:r>
              <a:rPr lang="en-US" dirty="0"/>
              <a:t>.</a:t>
            </a:r>
          </a:p>
          <a:p>
            <a:pPr>
              <a:buFont typeface="Tw Cen MT" panose="020B0602020104020603" pitchFamily="34" charset="0"/>
              <a:buChar char="◊"/>
            </a:pPr>
            <a:r>
              <a:rPr lang="en-US" dirty="0"/>
              <a:t>      In </a:t>
            </a:r>
            <a:r>
              <a:rPr lang="en-US" dirty="0" err="1"/>
              <a:t>cel</a:t>
            </a:r>
            <a:r>
              <a:rPr lang="en-US" dirty="0"/>
              <a:t> </a:t>
            </a:r>
            <a:r>
              <a:rPr lang="en-US" dirty="0" err="1"/>
              <a:t>mai</a:t>
            </a:r>
            <a:r>
              <a:rPr lang="en-US" dirty="0"/>
              <a:t> bun </a:t>
            </a:r>
            <a:r>
              <a:rPr lang="en-US" dirty="0" err="1"/>
              <a:t>caz</a:t>
            </a:r>
            <a:r>
              <a:rPr lang="en-US" dirty="0"/>
              <a:t>, 16 </a:t>
            </a:r>
            <a:r>
              <a:rPr lang="en-US" dirty="0" err="1"/>
              <a:t>erori</a:t>
            </a:r>
            <a:r>
              <a:rPr lang="en-US" dirty="0"/>
              <a:t> de byte complete apar </a:t>
            </a:r>
            <a:r>
              <a:rPr lang="en-US" dirty="0" err="1"/>
              <a:t>astfel</a:t>
            </a:r>
            <a:r>
              <a:rPr lang="en-US" dirty="0"/>
              <a:t> </a:t>
            </a:r>
            <a:r>
              <a:rPr lang="en-US" dirty="0" err="1"/>
              <a:t>incat</a:t>
            </a:r>
            <a:r>
              <a:rPr lang="en-US" dirty="0"/>
              <a:t> decoder-</a:t>
            </a:r>
            <a:r>
              <a:rPr lang="en-US" dirty="0" err="1"/>
              <a:t>ul</a:t>
            </a:r>
            <a:r>
              <a:rPr lang="en-US" dirty="0"/>
              <a:t> </a:t>
            </a:r>
            <a:r>
              <a:rPr lang="en-US" dirty="0" err="1"/>
              <a:t>corecteaza</a:t>
            </a:r>
            <a:r>
              <a:rPr lang="en-US" dirty="0"/>
              <a:t> 16 x 8 </a:t>
            </a:r>
            <a:r>
              <a:rPr lang="en-US" dirty="0" err="1"/>
              <a:t>erori</a:t>
            </a:r>
            <a:r>
              <a:rPr lang="en-US" dirty="0"/>
              <a:t> de bit.</a:t>
            </a:r>
          </a:p>
        </p:txBody>
      </p:sp>
    </p:spTree>
    <p:extLst>
      <p:ext uri="{BB962C8B-B14F-4D97-AF65-F5344CB8AC3E}">
        <p14:creationId xmlns:p14="http://schemas.microsoft.com/office/powerpoint/2010/main" val="651694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B826F-0E25-6CF1-E09F-00543C113691}"/>
              </a:ext>
            </a:extLst>
          </p:cNvPr>
          <p:cNvSpPr>
            <a:spLocks noGrp="1"/>
          </p:cNvSpPr>
          <p:nvPr>
            <p:ph type="title"/>
          </p:nvPr>
        </p:nvSpPr>
        <p:spPr>
          <a:xfrm>
            <a:off x="0" y="1"/>
            <a:ext cx="12192000" cy="866274"/>
          </a:xfrm>
        </p:spPr>
        <p:txBody>
          <a:bodyPr/>
          <a:lstStyle/>
          <a:p>
            <a:r>
              <a:rPr lang="en-US" dirty="0"/>
              <a:t>Decoding</a:t>
            </a:r>
          </a:p>
        </p:txBody>
      </p:sp>
      <p:sp>
        <p:nvSpPr>
          <p:cNvPr id="3" name="Content Placeholder 2">
            <a:extLst>
              <a:ext uri="{FF2B5EF4-FFF2-40B4-BE49-F238E27FC236}">
                <a16:creationId xmlns:a16="http://schemas.microsoft.com/office/drawing/2014/main" id="{E281AD23-E8BF-55F0-E329-4EE2FAECD16F}"/>
              </a:ext>
            </a:extLst>
          </p:cNvPr>
          <p:cNvSpPr>
            <a:spLocks noGrp="1"/>
          </p:cNvSpPr>
          <p:nvPr>
            <p:ph idx="1"/>
          </p:nvPr>
        </p:nvSpPr>
        <p:spPr>
          <a:xfrm>
            <a:off x="0" y="866275"/>
            <a:ext cx="12192000" cy="5991725"/>
          </a:xfrm>
        </p:spPr>
        <p:txBody>
          <a:bodyPr>
            <a:normAutofit fontScale="92500"/>
          </a:bodyPr>
          <a:lstStyle/>
          <a:p>
            <a:r>
              <a:rPr lang="en-US" dirty="0" err="1"/>
              <a:t>Procedurile</a:t>
            </a:r>
            <a:r>
              <a:rPr lang="en-US" dirty="0"/>
              <a:t> de </a:t>
            </a:r>
            <a:r>
              <a:rPr lang="en-US" dirty="0" err="1"/>
              <a:t>decodare</a:t>
            </a:r>
            <a:r>
              <a:rPr lang="en-US" dirty="0"/>
              <a:t> </a:t>
            </a:r>
            <a:r>
              <a:rPr lang="en-US" dirty="0" err="1"/>
              <a:t>algebrica</a:t>
            </a:r>
            <a:r>
              <a:rPr lang="en-US" dirty="0"/>
              <a:t> </a:t>
            </a:r>
            <a:r>
              <a:rPr lang="en-US" dirty="0" err="1"/>
              <a:t>Reed_Solomon</a:t>
            </a:r>
            <a:r>
              <a:rPr lang="en-US" dirty="0"/>
              <a:t> pot </a:t>
            </a:r>
            <a:r>
              <a:rPr lang="en-US" dirty="0" err="1"/>
              <a:t>corecta</a:t>
            </a:r>
            <a:r>
              <a:rPr lang="en-US" dirty="0"/>
              <a:t> </a:t>
            </a:r>
            <a:r>
              <a:rPr lang="en-US" dirty="0" err="1"/>
              <a:t>erori</a:t>
            </a:r>
            <a:r>
              <a:rPr lang="en-US" dirty="0"/>
              <a:t> </a:t>
            </a:r>
            <a:r>
              <a:rPr lang="en-US" dirty="0" err="1"/>
              <a:t>si</a:t>
            </a:r>
            <a:r>
              <a:rPr lang="en-US" dirty="0"/>
              <a:t> </a:t>
            </a:r>
            <a:r>
              <a:rPr lang="en-US" dirty="0" err="1"/>
              <a:t>stersaturi</a:t>
            </a:r>
            <a:r>
              <a:rPr lang="en-US" dirty="0"/>
              <a:t>.</a:t>
            </a:r>
          </a:p>
          <a:p>
            <a:r>
              <a:rPr lang="en-US" dirty="0"/>
              <a:t>O </a:t>
            </a:r>
            <a:r>
              <a:rPr lang="en-US" dirty="0" err="1"/>
              <a:t>stersatura</a:t>
            </a:r>
            <a:r>
              <a:rPr lang="en-US" dirty="0"/>
              <a:t> </a:t>
            </a:r>
            <a:r>
              <a:rPr lang="en-US" dirty="0" err="1"/>
              <a:t>apare</a:t>
            </a:r>
            <a:r>
              <a:rPr lang="en-US" dirty="0"/>
              <a:t> cand </a:t>
            </a:r>
            <a:r>
              <a:rPr lang="en-US" dirty="0" err="1"/>
              <a:t>pozitia</a:t>
            </a:r>
            <a:r>
              <a:rPr lang="en-US" dirty="0"/>
              <a:t> </a:t>
            </a:r>
            <a:r>
              <a:rPr lang="en-US" dirty="0" err="1"/>
              <a:t>unui</a:t>
            </a:r>
            <a:r>
              <a:rPr lang="en-US" dirty="0"/>
              <a:t> </a:t>
            </a:r>
            <a:r>
              <a:rPr lang="en-US" dirty="0" err="1"/>
              <a:t>simbol</a:t>
            </a:r>
            <a:r>
              <a:rPr lang="en-US" dirty="0"/>
              <a:t> </a:t>
            </a:r>
            <a:r>
              <a:rPr lang="en-US" dirty="0" err="1"/>
              <a:t>este</a:t>
            </a:r>
            <a:r>
              <a:rPr lang="en-US" dirty="0"/>
              <a:t> </a:t>
            </a:r>
            <a:r>
              <a:rPr lang="en-US" dirty="0" err="1"/>
              <a:t>cunoscuta</a:t>
            </a:r>
            <a:r>
              <a:rPr lang="en-US" dirty="0"/>
              <a:t>.</a:t>
            </a:r>
          </a:p>
          <a:p>
            <a:r>
              <a:rPr lang="en-US" dirty="0"/>
              <a:t>Un decoder </a:t>
            </a:r>
            <a:r>
              <a:rPr lang="en-US" dirty="0" err="1"/>
              <a:t>poate</a:t>
            </a:r>
            <a:r>
              <a:rPr lang="en-US" dirty="0"/>
              <a:t> </a:t>
            </a:r>
            <a:r>
              <a:rPr lang="en-US" dirty="0" err="1"/>
              <a:t>corecta</a:t>
            </a:r>
            <a:r>
              <a:rPr lang="en-US" dirty="0"/>
              <a:t> </a:t>
            </a:r>
            <a:r>
              <a:rPr lang="en-US" dirty="0" err="1"/>
              <a:t>pana</a:t>
            </a:r>
            <a:r>
              <a:rPr lang="en-US" dirty="0"/>
              <a:t> la t </a:t>
            </a:r>
            <a:r>
              <a:rPr lang="en-US" dirty="0" err="1"/>
              <a:t>erori</a:t>
            </a:r>
            <a:r>
              <a:rPr lang="en-US" dirty="0"/>
              <a:t> </a:t>
            </a:r>
            <a:r>
              <a:rPr lang="en-US" dirty="0" err="1"/>
              <a:t>sau</a:t>
            </a:r>
            <a:r>
              <a:rPr lang="en-US" dirty="0"/>
              <a:t> </a:t>
            </a:r>
            <a:r>
              <a:rPr lang="en-US" dirty="0" err="1"/>
              <a:t>pana</a:t>
            </a:r>
            <a:r>
              <a:rPr lang="en-US" dirty="0"/>
              <a:t> la 2t </a:t>
            </a:r>
            <a:r>
              <a:rPr lang="en-US" dirty="0" err="1"/>
              <a:t>stersaturi</a:t>
            </a:r>
            <a:r>
              <a:rPr lang="en-US" dirty="0"/>
              <a:t>.</a:t>
            </a:r>
          </a:p>
          <a:p>
            <a:r>
              <a:rPr lang="en-US" dirty="0" err="1"/>
              <a:t>Informatia</a:t>
            </a:r>
            <a:r>
              <a:rPr lang="en-US" dirty="0"/>
              <a:t> </a:t>
            </a:r>
            <a:r>
              <a:rPr lang="en-US" dirty="0" err="1"/>
              <a:t>stersaturii</a:t>
            </a:r>
            <a:r>
              <a:rPr lang="en-US" dirty="0"/>
              <a:t> </a:t>
            </a:r>
            <a:r>
              <a:rPr lang="en-US" dirty="0" err="1"/>
              <a:t>poate</a:t>
            </a:r>
            <a:r>
              <a:rPr lang="en-US" dirty="0"/>
              <a:t> </a:t>
            </a:r>
            <a:r>
              <a:rPr lang="en-US" dirty="0" err="1"/>
              <a:t>deseori</a:t>
            </a:r>
            <a:r>
              <a:rPr lang="en-US" dirty="0"/>
              <a:t> </a:t>
            </a:r>
            <a:r>
              <a:rPr lang="en-US" dirty="0" err="1"/>
              <a:t>sa</a:t>
            </a:r>
            <a:r>
              <a:rPr lang="en-US" dirty="0"/>
              <a:t> fie </a:t>
            </a:r>
            <a:r>
              <a:rPr lang="en-US" dirty="0" err="1"/>
              <a:t>suplimentata</a:t>
            </a:r>
            <a:r>
              <a:rPr lang="en-US" dirty="0"/>
              <a:t> de demodulator </a:t>
            </a:r>
            <a:r>
              <a:rPr lang="en-US" dirty="0" err="1"/>
              <a:t>intr</a:t>
            </a:r>
            <a:r>
              <a:rPr lang="en-US" dirty="0"/>
              <a:t>-un system de </a:t>
            </a:r>
            <a:r>
              <a:rPr lang="en-US" dirty="0" err="1"/>
              <a:t>comunicatie</a:t>
            </a:r>
            <a:r>
              <a:rPr lang="en-US" dirty="0"/>
              <a:t> </a:t>
            </a:r>
            <a:r>
              <a:rPr lang="en-US" dirty="0" err="1"/>
              <a:t>digitala</a:t>
            </a:r>
            <a:r>
              <a:rPr lang="en-US" dirty="0"/>
              <a:t>, ca de </a:t>
            </a:r>
            <a:r>
              <a:rPr lang="en-US" dirty="0" err="1"/>
              <a:t>exemplu</a:t>
            </a:r>
            <a:r>
              <a:rPr lang="en-US" dirty="0"/>
              <a:t>, </a:t>
            </a:r>
            <a:r>
              <a:rPr lang="en-US" dirty="0" err="1"/>
              <a:t>demodulatorul</a:t>
            </a:r>
            <a:r>
              <a:rPr lang="en-US" dirty="0"/>
              <a:t> “flags”, a </a:t>
            </a:r>
            <a:r>
              <a:rPr lang="en-US" dirty="0" err="1"/>
              <a:t>primit</a:t>
            </a:r>
            <a:r>
              <a:rPr lang="en-US" dirty="0"/>
              <a:t> </a:t>
            </a:r>
            <a:r>
              <a:rPr lang="en-US" dirty="0" err="1"/>
              <a:t>simboluri</a:t>
            </a:r>
            <a:r>
              <a:rPr lang="en-US" dirty="0"/>
              <a:t> care </a:t>
            </a:r>
            <a:r>
              <a:rPr lang="en-US" dirty="0" err="1"/>
              <a:t>cel</a:t>
            </a:r>
            <a:r>
              <a:rPr lang="en-US" dirty="0"/>
              <a:t> </a:t>
            </a:r>
            <a:r>
              <a:rPr lang="en-US" dirty="0" err="1"/>
              <a:t>mai</a:t>
            </a:r>
            <a:r>
              <a:rPr lang="en-US" dirty="0"/>
              <a:t> </a:t>
            </a:r>
            <a:r>
              <a:rPr lang="en-US" dirty="0" err="1"/>
              <a:t>probabil</a:t>
            </a:r>
            <a:r>
              <a:rPr lang="en-US" dirty="0"/>
              <a:t> </a:t>
            </a:r>
            <a:r>
              <a:rPr lang="en-US" dirty="0" err="1"/>
              <a:t>contin</a:t>
            </a:r>
            <a:r>
              <a:rPr lang="en-US" dirty="0"/>
              <a:t> </a:t>
            </a:r>
            <a:r>
              <a:rPr lang="en-US" dirty="0" err="1"/>
              <a:t>erori</a:t>
            </a:r>
            <a:r>
              <a:rPr lang="en-US" dirty="0"/>
              <a:t>.</a:t>
            </a:r>
          </a:p>
          <a:p>
            <a:r>
              <a:rPr lang="en-US" dirty="0"/>
              <a:t>Cand un </a:t>
            </a:r>
            <a:r>
              <a:rPr lang="en-US" dirty="0" err="1"/>
              <a:t>cuvant</a:t>
            </a:r>
            <a:r>
              <a:rPr lang="en-US" dirty="0"/>
              <a:t> de cod </a:t>
            </a:r>
            <a:r>
              <a:rPr lang="en-US" dirty="0" err="1"/>
              <a:t>este</a:t>
            </a:r>
            <a:r>
              <a:rPr lang="en-US" dirty="0"/>
              <a:t> </a:t>
            </a:r>
            <a:r>
              <a:rPr lang="en-US" dirty="0" err="1"/>
              <a:t>decodat</a:t>
            </a:r>
            <a:r>
              <a:rPr lang="en-US" dirty="0"/>
              <a:t>, pot </a:t>
            </a:r>
            <a:r>
              <a:rPr lang="en-US" dirty="0" err="1"/>
              <a:t>rezulta</a:t>
            </a:r>
            <a:r>
              <a:rPr lang="en-US" dirty="0"/>
              <a:t> </a:t>
            </a:r>
            <a:r>
              <a:rPr lang="en-US" dirty="0" err="1"/>
              <a:t>urmatoarele</a:t>
            </a:r>
            <a:r>
              <a:rPr lang="en-US" dirty="0"/>
              <a:t>:</a:t>
            </a:r>
          </a:p>
          <a:p>
            <a:r>
              <a:rPr lang="en-US" dirty="0"/>
              <a:t>   1. Daca 2s + r &lt; 2t (s </a:t>
            </a:r>
            <a:r>
              <a:rPr lang="en-US" dirty="0" err="1"/>
              <a:t>erori</a:t>
            </a:r>
            <a:r>
              <a:rPr lang="en-US" dirty="0"/>
              <a:t>, r </a:t>
            </a:r>
            <a:r>
              <a:rPr lang="en-US" dirty="0" err="1"/>
              <a:t>stersaturi</a:t>
            </a:r>
            <a:r>
              <a:rPr lang="en-US" dirty="0"/>
              <a:t>), </a:t>
            </a:r>
            <a:r>
              <a:rPr lang="en-US" dirty="0" err="1"/>
              <a:t>atunci</a:t>
            </a:r>
            <a:r>
              <a:rPr lang="en-US" dirty="0"/>
              <a:t> </a:t>
            </a:r>
            <a:r>
              <a:rPr lang="en-US" dirty="0" err="1"/>
              <a:t>cuvantul</a:t>
            </a:r>
            <a:r>
              <a:rPr lang="en-US" dirty="0"/>
              <a:t> de cod </a:t>
            </a:r>
            <a:r>
              <a:rPr lang="en-US" dirty="0" err="1"/>
              <a:t>transmis</a:t>
            </a:r>
            <a:r>
              <a:rPr lang="en-US" dirty="0"/>
              <a:t> original </a:t>
            </a:r>
            <a:r>
              <a:rPr lang="en-US" dirty="0" err="1"/>
              <a:t>va</a:t>
            </a:r>
            <a:r>
              <a:rPr lang="en-US" dirty="0"/>
              <a:t> fi </a:t>
            </a:r>
            <a:r>
              <a:rPr lang="en-US" dirty="0" err="1"/>
              <a:t>mereu</a:t>
            </a:r>
            <a:r>
              <a:rPr lang="en-US" dirty="0"/>
              <a:t> recuperate.</a:t>
            </a:r>
          </a:p>
          <a:p>
            <a:r>
              <a:rPr lang="en-US" dirty="0"/>
              <a:t>    2. </a:t>
            </a:r>
            <a:r>
              <a:rPr lang="en-US" dirty="0" err="1"/>
              <a:t>Decocder-ul</a:t>
            </a:r>
            <a:r>
              <a:rPr lang="en-US" dirty="0"/>
              <a:t> </a:t>
            </a:r>
            <a:r>
              <a:rPr lang="en-US" dirty="0" err="1"/>
              <a:t>va</a:t>
            </a:r>
            <a:r>
              <a:rPr lang="en-US" dirty="0"/>
              <a:t> </a:t>
            </a:r>
            <a:r>
              <a:rPr lang="en-US" dirty="0" err="1"/>
              <a:t>detecta</a:t>
            </a:r>
            <a:r>
              <a:rPr lang="en-US" dirty="0"/>
              <a:t> </a:t>
            </a:r>
            <a:r>
              <a:rPr lang="en-US" dirty="0" err="1"/>
              <a:t>daca</a:t>
            </a:r>
            <a:r>
              <a:rPr lang="en-US" dirty="0"/>
              <a:t> nu </a:t>
            </a:r>
            <a:r>
              <a:rPr lang="en-US" dirty="0" err="1"/>
              <a:t>poate</a:t>
            </a:r>
            <a:r>
              <a:rPr lang="en-US" dirty="0"/>
              <a:t> </a:t>
            </a:r>
            <a:r>
              <a:rPr lang="en-US" dirty="0" err="1"/>
              <a:t>recupera</a:t>
            </a:r>
            <a:r>
              <a:rPr lang="en-US" dirty="0"/>
              <a:t> </a:t>
            </a:r>
            <a:r>
              <a:rPr lang="en-US" dirty="0" err="1"/>
              <a:t>cuvantul</a:t>
            </a:r>
            <a:r>
              <a:rPr lang="en-US" dirty="0"/>
              <a:t> de cod original </a:t>
            </a:r>
            <a:r>
              <a:rPr lang="en-US" dirty="0" err="1"/>
              <a:t>si</a:t>
            </a:r>
            <a:r>
              <a:rPr lang="en-US" dirty="0"/>
              <a:t> </a:t>
            </a:r>
            <a:r>
              <a:rPr lang="en-US" dirty="0" err="1"/>
              <a:t>va</a:t>
            </a:r>
            <a:r>
              <a:rPr lang="en-US" dirty="0"/>
              <a:t> indica </a:t>
            </a:r>
            <a:r>
              <a:rPr lang="en-US" dirty="0" err="1"/>
              <a:t>acest</a:t>
            </a:r>
            <a:r>
              <a:rPr lang="en-US" dirty="0"/>
              <a:t> </a:t>
            </a:r>
            <a:r>
              <a:rPr lang="en-US" dirty="0" err="1"/>
              <a:t>fapt</a:t>
            </a:r>
            <a:r>
              <a:rPr lang="en-US" dirty="0"/>
              <a:t>. </a:t>
            </a:r>
          </a:p>
          <a:p>
            <a:r>
              <a:rPr lang="en-US" dirty="0"/>
              <a:t>    3. Decoder-</a:t>
            </a:r>
            <a:r>
              <a:rPr lang="en-US" dirty="0" err="1"/>
              <a:t>ul</a:t>
            </a:r>
            <a:r>
              <a:rPr lang="en-US" dirty="0"/>
              <a:t> </a:t>
            </a:r>
            <a:r>
              <a:rPr lang="en-US" dirty="0" err="1"/>
              <a:t>va</a:t>
            </a:r>
            <a:r>
              <a:rPr lang="en-US" dirty="0"/>
              <a:t> </a:t>
            </a:r>
            <a:r>
              <a:rPr lang="en-US" dirty="0" err="1"/>
              <a:t>decoda</a:t>
            </a:r>
            <a:r>
              <a:rPr lang="en-US" dirty="0"/>
              <a:t> </a:t>
            </a:r>
            <a:r>
              <a:rPr lang="en-US" dirty="0" err="1"/>
              <a:t>gresit</a:t>
            </a:r>
            <a:r>
              <a:rPr lang="en-US" dirty="0"/>
              <a:t> </a:t>
            </a:r>
            <a:r>
              <a:rPr lang="en-US" dirty="0" err="1"/>
              <a:t>codul</a:t>
            </a:r>
            <a:r>
              <a:rPr lang="en-US" dirty="0"/>
              <a:t> </a:t>
            </a:r>
            <a:r>
              <a:rPr lang="en-US" dirty="0" err="1"/>
              <a:t>si</a:t>
            </a:r>
            <a:r>
              <a:rPr lang="en-US" dirty="0"/>
              <a:t> </a:t>
            </a:r>
            <a:r>
              <a:rPr lang="en-US" dirty="0" err="1"/>
              <a:t>va</a:t>
            </a:r>
            <a:r>
              <a:rPr lang="en-US" dirty="0"/>
              <a:t> </a:t>
            </a:r>
            <a:r>
              <a:rPr lang="en-US" dirty="0" err="1"/>
              <a:t>recupera</a:t>
            </a:r>
            <a:r>
              <a:rPr lang="en-US" dirty="0"/>
              <a:t> un </a:t>
            </a:r>
            <a:r>
              <a:rPr lang="en-US" dirty="0" err="1"/>
              <a:t>cuvant</a:t>
            </a:r>
            <a:r>
              <a:rPr lang="en-US" dirty="0"/>
              <a:t> de cod incorrect </a:t>
            </a:r>
            <a:r>
              <a:rPr lang="en-US" dirty="0" err="1"/>
              <a:t>fara</a:t>
            </a:r>
            <a:r>
              <a:rPr lang="en-US" dirty="0"/>
              <a:t> </a:t>
            </a:r>
            <a:r>
              <a:rPr lang="en-US" dirty="0" err="1"/>
              <a:t>alta</a:t>
            </a:r>
            <a:r>
              <a:rPr lang="en-US" dirty="0"/>
              <a:t> </a:t>
            </a:r>
            <a:r>
              <a:rPr lang="en-US" dirty="0" err="1"/>
              <a:t>indicatie</a:t>
            </a:r>
            <a:r>
              <a:rPr lang="en-US" dirty="0"/>
              <a:t>.</a:t>
            </a:r>
          </a:p>
          <a:p>
            <a:r>
              <a:rPr lang="en-US" dirty="0"/>
              <a:t>    4. </a:t>
            </a:r>
            <a:r>
              <a:rPr lang="en-US" dirty="0" err="1"/>
              <a:t>Probabilitatea</a:t>
            </a:r>
            <a:r>
              <a:rPr lang="en-US" dirty="0"/>
              <a:t> ca </a:t>
            </a:r>
            <a:r>
              <a:rPr lang="en-US" dirty="0" err="1"/>
              <a:t>fiecare</a:t>
            </a:r>
            <a:r>
              <a:rPr lang="en-US" dirty="0"/>
              <a:t> </a:t>
            </a:r>
            <a:r>
              <a:rPr lang="en-US" dirty="0" err="1"/>
              <a:t>dintre</a:t>
            </a:r>
            <a:r>
              <a:rPr lang="en-US" dirty="0"/>
              <a:t> </a:t>
            </a:r>
            <a:r>
              <a:rPr lang="en-US" dirty="0" err="1"/>
              <a:t>cele</a:t>
            </a:r>
            <a:r>
              <a:rPr lang="en-US" dirty="0"/>
              <a:t> 3 </a:t>
            </a:r>
            <a:r>
              <a:rPr lang="en-US" dirty="0" err="1"/>
              <a:t>posibilitati</a:t>
            </a:r>
            <a:r>
              <a:rPr lang="en-US" dirty="0"/>
              <a:t> </a:t>
            </a:r>
            <a:r>
              <a:rPr lang="en-US" dirty="0" err="1"/>
              <a:t>depinde</a:t>
            </a:r>
            <a:r>
              <a:rPr lang="en-US" dirty="0"/>
              <a:t> in special de </a:t>
            </a:r>
            <a:r>
              <a:rPr lang="en-US" dirty="0" err="1"/>
              <a:t>codul</a:t>
            </a:r>
            <a:r>
              <a:rPr lang="en-US" dirty="0"/>
              <a:t> Reed-Solomon </a:t>
            </a:r>
            <a:r>
              <a:rPr lang="en-US" dirty="0" err="1"/>
              <a:t>si</a:t>
            </a:r>
            <a:r>
              <a:rPr lang="en-US" dirty="0"/>
              <a:t> de </a:t>
            </a:r>
            <a:r>
              <a:rPr lang="en-US" dirty="0" err="1"/>
              <a:t>numarul</a:t>
            </a:r>
            <a:r>
              <a:rPr lang="en-US" dirty="0"/>
              <a:t> de </a:t>
            </a:r>
            <a:r>
              <a:rPr lang="en-US" dirty="0" err="1"/>
              <a:t>erori</a:t>
            </a:r>
            <a:r>
              <a:rPr lang="en-US" dirty="0"/>
              <a:t> de </a:t>
            </a:r>
            <a:r>
              <a:rPr lang="en-US" dirty="0" err="1"/>
              <a:t>distributie</a:t>
            </a:r>
            <a:r>
              <a:rPr lang="en-US" dirty="0"/>
              <a:t>.</a:t>
            </a:r>
          </a:p>
        </p:txBody>
      </p:sp>
    </p:spTree>
    <p:extLst>
      <p:ext uri="{BB962C8B-B14F-4D97-AF65-F5344CB8AC3E}">
        <p14:creationId xmlns:p14="http://schemas.microsoft.com/office/powerpoint/2010/main" val="437218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inVertical)">
                                      <p:cBhvr>
                                        <p:cTn id="13" dur="500"/>
                                        <p:tgtEl>
                                          <p:spTgt spid="3">
                                            <p:txEl>
                                              <p:pRg st="2" end="2"/>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arn(inVertical)">
                                      <p:cBhvr>
                                        <p:cTn id="16" dur="500"/>
                                        <p:tgtEl>
                                          <p:spTgt spid="3">
                                            <p:txEl>
                                              <p:pRg st="3" end="3"/>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arn(inVertical)">
                                      <p:cBhvr>
                                        <p:cTn id="19" dur="500"/>
                                        <p:tgtEl>
                                          <p:spTgt spid="3">
                                            <p:txEl>
                                              <p:pRg st="4" end="4"/>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arn(inVertical)">
                                      <p:cBhvr>
                                        <p:cTn id="22" dur="500"/>
                                        <p:tgtEl>
                                          <p:spTgt spid="3">
                                            <p:txEl>
                                              <p:pRg st="5" end="5"/>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barn(inVertical)">
                                      <p:cBhvr>
                                        <p:cTn id="25" dur="500"/>
                                        <p:tgtEl>
                                          <p:spTgt spid="3">
                                            <p:txEl>
                                              <p:pRg st="6" end="6"/>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barn(inVertical)">
                                      <p:cBhvr>
                                        <p:cTn id="28" dur="500"/>
                                        <p:tgtEl>
                                          <p:spTgt spid="3">
                                            <p:txEl>
                                              <p:pRg st="7" end="7"/>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barn(inVertical)">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1234B-11A4-8CAD-670B-089EA3B65440}"/>
              </a:ext>
            </a:extLst>
          </p:cNvPr>
          <p:cNvSpPr>
            <a:spLocks noGrp="1"/>
          </p:cNvSpPr>
          <p:nvPr>
            <p:ph type="title"/>
          </p:nvPr>
        </p:nvSpPr>
        <p:spPr>
          <a:xfrm>
            <a:off x="0" y="0"/>
            <a:ext cx="12192000" cy="1010653"/>
          </a:xfrm>
        </p:spPr>
        <p:txBody>
          <a:bodyPr/>
          <a:lstStyle/>
          <a:p>
            <a:r>
              <a:rPr lang="en-US" dirty="0" err="1"/>
              <a:t>Castigul</a:t>
            </a:r>
            <a:r>
              <a:rPr lang="en-US" dirty="0"/>
              <a:t> din </a:t>
            </a:r>
            <a:r>
              <a:rPr lang="en-US" dirty="0" err="1"/>
              <a:t>codare</a:t>
            </a:r>
            <a:endParaRPr lang="en-US" dirty="0"/>
          </a:p>
        </p:txBody>
      </p:sp>
      <p:sp>
        <p:nvSpPr>
          <p:cNvPr id="3" name="Content Placeholder 2">
            <a:extLst>
              <a:ext uri="{FF2B5EF4-FFF2-40B4-BE49-F238E27FC236}">
                <a16:creationId xmlns:a16="http://schemas.microsoft.com/office/drawing/2014/main" id="{12F70D7A-69B7-E605-4D72-29CFCFCEF74A}"/>
              </a:ext>
            </a:extLst>
          </p:cNvPr>
          <p:cNvSpPr>
            <a:spLocks noGrp="1"/>
          </p:cNvSpPr>
          <p:nvPr>
            <p:ph idx="1"/>
          </p:nvPr>
        </p:nvSpPr>
        <p:spPr>
          <a:xfrm>
            <a:off x="1" y="1155032"/>
            <a:ext cx="12192000" cy="5702968"/>
          </a:xfrm>
        </p:spPr>
        <p:txBody>
          <a:bodyPr/>
          <a:lstStyle/>
          <a:p>
            <a:r>
              <a:rPr lang="en-US" dirty="0" err="1"/>
              <a:t>Probabilitatea</a:t>
            </a:r>
            <a:r>
              <a:rPr lang="en-US" dirty="0"/>
              <a:t> ca </a:t>
            </a:r>
            <a:r>
              <a:rPr lang="en-US" dirty="0" err="1"/>
              <a:t>erori</a:t>
            </a:r>
            <a:r>
              <a:rPr lang="en-US" dirty="0"/>
              <a:t> </a:t>
            </a:r>
            <a:r>
              <a:rPr lang="en-US" dirty="0" err="1"/>
              <a:t>sa</a:t>
            </a:r>
            <a:r>
              <a:rPr lang="en-US" dirty="0"/>
              <a:t> </a:t>
            </a:r>
            <a:r>
              <a:rPr lang="en-US" dirty="0" err="1"/>
              <a:t>ramana</a:t>
            </a:r>
            <a:r>
              <a:rPr lang="en-US" dirty="0"/>
              <a:t> in </a:t>
            </a:r>
            <a:r>
              <a:rPr lang="en-US" dirty="0" err="1"/>
              <a:t>datele</a:t>
            </a:r>
            <a:r>
              <a:rPr lang="en-US" dirty="0"/>
              <a:t> </a:t>
            </a:r>
            <a:r>
              <a:rPr lang="en-US" dirty="0" err="1"/>
              <a:t>decodate</a:t>
            </a:r>
            <a:r>
              <a:rPr lang="en-US" dirty="0"/>
              <a:t> cand </a:t>
            </a:r>
            <a:r>
              <a:rPr lang="en-US" dirty="0" err="1"/>
              <a:t>Reed_Solomon</a:t>
            </a:r>
            <a:r>
              <a:rPr lang="en-US" dirty="0"/>
              <a:t> </a:t>
            </a:r>
            <a:r>
              <a:rPr lang="en-US" dirty="0" err="1"/>
              <a:t>este</a:t>
            </a:r>
            <a:r>
              <a:rPr lang="en-US" dirty="0"/>
              <a:t> mic.</a:t>
            </a:r>
          </a:p>
          <a:p>
            <a:r>
              <a:rPr lang="en-US" dirty="0" err="1"/>
              <a:t>Aceasta</a:t>
            </a:r>
            <a:r>
              <a:rPr lang="en-US" dirty="0"/>
              <a:t> </a:t>
            </a:r>
            <a:r>
              <a:rPr lang="en-US" dirty="0" err="1"/>
              <a:t>probabilitate</a:t>
            </a:r>
            <a:r>
              <a:rPr lang="en-US" dirty="0"/>
              <a:t> </a:t>
            </a:r>
            <a:r>
              <a:rPr lang="en-US" dirty="0" err="1"/>
              <a:t>mai</a:t>
            </a:r>
            <a:r>
              <a:rPr lang="en-US" dirty="0"/>
              <a:t> </a:t>
            </a:r>
            <a:r>
              <a:rPr lang="en-US" dirty="0" err="1"/>
              <a:t>este</a:t>
            </a:r>
            <a:r>
              <a:rPr lang="en-US" dirty="0"/>
              <a:t> </a:t>
            </a:r>
            <a:r>
              <a:rPr lang="en-US" dirty="0" err="1"/>
              <a:t>descrisa</a:t>
            </a:r>
            <a:r>
              <a:rPr lang="en-US" dirty="0"/>
              <a:t> </a:t>
            </a:r>
            <a:r>
              <a:rPr lang="en-US" dirty="0" err="1"/>
              <a:t>si</a:t>
            </a:r>
            <a:r>
              <a:rPr lang="en-US" dirty="0"/>
              <a:t> ca “</a:t>
            </a:r>
            <a:r>
              <a:rPr lang="en-US" dirty="0" err="1"/>
              <a:t>Castig</a:t>
            </a:r>
            <a:r>
              <a:rPr lang="en-US" dirty="0"/>
              <a:t> din </a:t>
            </a:r>
            <a:r>
              <a:rPr lang="en-US" dirty="0" err="1"/>
              <a:t>codare</a:t>
            </a:r>
            <a:r>
              <a:rPr lang="en-US" dirty="0"/>
              <a:t>”</a:t>
            </a:r>
          </a:p>
          <a:p>
            <a:pPr marL="0" indent="0">
              <a:buNone/>
            </a:pPr>
            <a:r>
              <a:rPr lang="en-US" dirty="0" err="1"/>
              <a:t>Exemplu</a:t>
            </a:r>
            <a:r>
              <a:rPr lang="en-US" dirty="0"/>
              <a:t>:</a:t>
            </a:r>
          </a:p>
          <a:p>
            <a:pPr marL="0" indent="0">
              <a:buNone/>
            </a:pPr>
            <a:r>
              <a:rPr lang="en-US" dirty="0"/>
              <a:t>Un </a:t>
            </a:r>
            <a:r>
              <a:rPr lang="en-US" dirty="0" err="1"/>
              <a:t>sistem</a:t>
            </a:r>
            <a:r>
              <a:rPr lang="en-US" dirty="0"/>
              <a:t> de </a:t>
            </a:r>
            <a:r>
              <a:rPr lang="en-US" dirty="0" err="1"/>
              <a:t>comunicatie</a:t>
            </a:r>
            <a:r>
              <a:rPr lang="en-US" dirty="0"/>
              <a:t> digital </a:t>
            </a:r>
            <a:r>
              <a:rPr lang="en-US" dirty="0" err="1"/>
              <a:t>este</a:t>
            </a:r>
            <a:r>
              <a:rPr lang="en-US" dirty="0"/>
              <a:t> </a:t>
            </a:r>
            <a:r>
              <a:rPr lang="en-US" dirty="0" err="1"/>
              <a:t>proiectat</a:t>
            </a:r>
            <a:r>
              <a:rPr lang="en-US" dirty="0"/>
              <a:t> </a:t>
            </a:r>
            <a:r>
              <a:rPr lang="en-US" dirty="0" err="1"/>
              <a:t>sa</a:t>
            </a:r>
            <a:r>
              <a:rPr lang="en-US" dirty="0"/>
              <a:t> </a:t>
            </a:r>
            <a:r>
              <a:rPr lang="en-US" dirty="0" err="1"/>
              <a:t>opereze</a:t>
            </a:r>
            <a:r>
              <a:rPr lang="en-US" dirty="0"/>
              <a:t> la </a:t>
            </a:r>
            <a:r>
              <a:rPr lang="en-US" dirty="0" err="1"/>
              <a:t>Ratia</a:t>
            </a:r>
            <a:r>
              <a:rPr lang="en-US" dirty="0"/>
              <a:t> </a:t>
            </a:r>
            <a:r>
              <a:rPr lang="en-US" dirty="0" err="1"/>
              <a:t>Erorii</a:t>
            </a:r>
            <a:r>
              <a:rPr lang="en-US" dirty="0"/>
              <a:t> de Bit (REB) la 10^(-9), </a:t>
            </a:r>
            <a:r>
              <a:rPr lang="en-US" dirty="0" err="1"/>
              <a:t>adica</a:t>
            </a:r>
            <a:r>
              <a:rPr lang="en-US" dirty="0"/>
              <a:t> nu </a:t>
            </a:r>
            <a:r>
              <a:rPr lang="en-US" dirty="0" err="1"/>
              <a:t>mai</a:t>
            </a:r>
            <a:r>
              <a:rPr lang="en-US" dirty="0"/>
              <a:t> </a:t>
            </a:r>
            <a:r>
              <a:rPr lang="en-US" dirty="0" err="1"/>
              <a:t>mult</a:t>
            </a:r>
            <a:r>
              <a:rPr lang="en-US" dirty="0"/>
              <a:t> de 1 din 10^9 </a:t>
            </a:r>
            <a:r>
              <a:rPr lang="en-US" dirty="0" err="1"/>
              <a:t>biti</a:t>
            </a:r>
            <a:r>
              <a:rPr lang="en-US" dirty="0"/>
              <a:t> sunt </a:t>
            </a:r>
            <a:r>
              <a:rPr lang="en-US" dirty="0" err="1"/>
              <a:t>primiti</a:t>
            </a:r>
            <a:r>
              <a:rPr lang="en-US" dirty="0"/>
              <a:t> in </a:t>
            </a:r>
            <a:r>
              <a:rPr lang="en-US" dirty="0" err="1"/>
              <a:t>eroare</a:t>
            </a:r>
            <a:r>
              <a:rPr lang="en-US" dirty="0"/>
              <a:t>. </a:t>
            </a:r>
            <a:r>
              <a:rPr lang="en-US" dirty="0" err="1"/>
              <a:t>Asta</a:t>
            </a:r>
            <a:r>
              <a:rPr lang="en-US" dirty="0"/>
              <a:t> </a:t>
            </a:r>
            <a:r>
              <a:rPr lang="en-US" dirty="0" err="1"/>
              <a:t>poate</a:t>
            </a:r>
            <a:r>
              <a:rPr lang="en-US" dirty="0"/>
              <a:t> fi </a:t>
            </a:r>
            <a:r>
              <a:rPr lang="en-US" dirty="0" err="1"/>
              <a:t>obtinuta</a:t>
            </a:r>
            <a:r>
              <a:rPr lang="en-US" dirty="0"/>
              <a:t>, </a:t>
            </a:r>
            <a:r>
              <a:rPr lang="en-US" dirty="0" err="1"/>
              <a:t>marind</a:t>
            </a:r>
            <a:r>
              <a:rPr lang="en-US" dirty="0"/>
              <a:t> </a:t>
            </a:r>
            <a:r>
              <a:rPr lang="en-US" dirty="0" err="1"/>
              <a:t>pputerea</a:t>
            </a:r>
            <a:r>
              <a:rPr lang="en-US" dirty="0"/>
              <a:t> </a:t>
            </a:r>
            <a:r>
              <a:rPr lang="en-US" dirty="0" err="1"/>
              <a:t>transmitatorului</a:t>
            </a:r>
            <a:r>
              <a:rPr lang="en-US" dirty="0"/>
              <a:t>, </a:t>
            </a:r>
            <a:r>
              <a:rPr lang="en-US" dirty="0" err="1"/>
              <a:t>adaugand</a:t>
            </a:r>
            <a:r>
              <a:rPr lang="en-US" dirty="0"/>
              <a:t> Reed-Solomon. Reed-Solomon </a:t>
            </a:r>
            <a:r>
              <a:rPr lang="en-US" dirty="0" err="1"/>
              <a:t>permite</a:t>
            </a:r>
            <a:r>
              <a:rPr lang="en-US" dirty="0"/>
              <a:t> </a:t>
            </a:r>
            <a:r>
              <a:rPr lang="en-US" dirty="0" err="1"/>
              <a:t>sistemului</a:t>
            </a:r>
            <a:r>
              <a:rPr lang="en-US" dirty="0"/>
              <a:t> </a:t>
            </a:r>
            <a:r>
              <a:rPr lang="en-US" dirty="0" err="1"/>
              <a:t>sa</a:t>
            </a:r>
            <a:r>
              <a:rPr lang="en-US" dirty="0"/>
              <a:t> </a:t>
            </a:r>
            <a:r>
              <a:rPr lang="en-US" dirty="0" err="1"/>
              <a:t>obtina</a:t>
            </a:r>
            <a:r>
              <a:rPr lang="en-US" dirty="0"/>
              <a:t> </a:t>
            </a:r>
            <a:r>
              <a:rPr lang="en-US" dirty="0" err="1"/>
              <a:t>tinta</a:t>
            </a:r>
            <a:r>
              <a:rPr lang="en-US" dirty="0"/>
              <a:t> REB cu o </a:t>
            </a:r>
            <a:r>
              <a:rPr lang="en-US" dirty="0" err="1"/>
              <a:t>transmitere</a:t>
            </a:r>
            <a:r>
              <a:rPr lang="en-US" dirty="0"/>
              <a:t> a </a:t>
            </a:r>
            <a:r>
              <a:rPr lang="en-US" dirty="0" err="1"/>
              <a:t>puterii</a:t>
            </a:r>
            <a:r>
              <a:rPr lang="en-US" dirty="0"/>
              <a:t> </a:t>
            </a:r>
            <a:r>
              <a:rPr lang="en-US" dirty="0" err="1"/>
              <a:t>mai</a:t>
            </a:r>
            <a:r>
              <a:rPr lang="en-US" dirty="0"/>
              <a:t> mica. </a:t>
            </a:r>
            <a:r>
              <a:rPr lang="en-US" dirty="0" err="1"/>
              <a:t>Puterea</a:t>
            </a:r>
            <a:r>
              <a:rPr lang="en-US" dirty="0"/>
              <a:t> </a:t>
            </a:r>
            <a:r>
              <a:rPr lang="en-US" dirty="0" err="1"/>
              <a:t>salvata</a:t>
            </a:r>
            <a:r>
              <a:rPr lang="en-US" dirty="0"/>
              <a:t> data de Reed-Solomon in decibel </a:t>
            </a:r>
            <a:r>
              <a:rPr lang="en-US" dirty="0" err="1"/>
              <a:t>este</a:t>
            </a:r>
            <a:r>
              <a:rPr lang="en-US" dirty="0"/>
              <a:t> </a:t>
            </a:r>
            <a:r>
              <a:rPr lang="en-US" dirty="0" err="1"/>
              <a:t>castigul</a:t>
            </a:r>
            <a:r>
              <a:rPr lang="en-US" dirty="0"/>
              <a:t> de cod.</a:t>
            </a:r>
          </a:p>
        </p:txBody>
      </p:sp>
    </p:spTree>
    <p:extLst>
      <p:ext uri="{BB962C8B-B14F-4D97-AF65-F5344CB8AC3E}">
        <p14:creationId xmlns:p14="http://schemas.microsoft.com/office/powerpoint/2010/main" val="3951748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Horizontal)">
                                      <p:cBhvr>
                                        <p:cTn id="7" dur="500"/>
                                        <p:tgtEl>
                                          <p:spTgt spid="3">
                                            <p:txEl>
                                              <p:pRg st="0" end="0"/>
                                            </p:txEl>
                                          </p:spTgt>
                                        </p:tgtEl>
                                      </p:cBhvr>
                                    </p:animEffect>
                                  </p:childTnLst>
                                </p:cTn>
                              </p:par>
                              <p:par>
                                <p:cTn id="8" presetID="16" presetClass="entr" presetSubtype="26"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Horizontal)">
                                      <p:cBhvr>
                                        <p:cTn id="10" dur="500"/>
                                        <p:tgtEl>
                                          <p:spTgt spid="3">
                                            <p:txEl>
                                              <p:pRg st="1" end="1"/>
                                            </p:txEl>
                                          </p:spTgt>
                                        </p:tgtEl>
                                      </p:cBhvr>
                                    </p:animEffect>
                                  </p:childTnLst>
                                </p:cTn>
                              </p:par>
                              <p:par>
                                <p:cTn id="11" presetID="16" presetClass="entr" presetSubtype="26"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inHorizontal)">
                                      <p:cBhvr>
                                        <p:cTn id="13" dur="500"/>
                                        <p:tgtEl>
                                          <p:spTgt spid="3">
                                            <p:txEl>
                                              <p:pRg st="2" end="2"/>
                                            </p:txEl>
                                          </p:spTgt>
                                        </p:tgtEl>
                                      </p:cBhvr>
                                    </p:animEffect>
                                  </p:childTnLst>
                                </p:cTn>
                              </p:par>
                              <p:par>
                                <p:cTn id="14" presetID="16" presetClass="entr" presetSubtype="26"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arn(inHorizontal)">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E4BAA-1A30-3998-07A4-B5FF3D8F4071}"/>
              </a:ext>
            </a:extLst>
          </p:cNvPr>
          <p:cNvSpPr>
            <a:spLocks noGrp="1"/>
          </p:cNvSpPr>
          <p:nvPr>
            <p:ph type="title"/>
          </p:nvPr>
        </p:nvSpPr>
        <p:spPr>
          <a:xfrm>
            <a:off x="0" y="0"/>
            <a:ext cx="12192000" cy="1066799"/>
          </a:xfrm>
        </p:spPr>
        <p:txBody>
          <a:bodyPr/>
          <a:lstStyle/>
          <a:p>
            <a:r>
              <a:rPr lang="en-US" dirty="0" err="1"/>
              <a:t>Campul</a:t>
            </a:r>
            <a:r>
              <a:rPr lang="en-US" dirty="0"/>
              <a:t> arithmetic </a:t>
            </a:r>
            <a:r>
              <a:rPr lang="en-US" dirty="0" err="1"/>
              <a:t>finit</a:t>
            </a:r>
            <a:r>
              <a:rPr lang="en-US" dirty="0"/>
              <a:t> (</a:t>
            </a:r>
            <a:r>
              <a:rPr lang="en-US" dirty="0" err="1"/>
              <a:t>galois</a:t>
            </a:r>
            <a:r>
              <a:rPr lang="en-US" dirty="0"/>
              <a:t>)</a:t>
            </a:r>
          </a:p>
        </p:txBody>
      </p:sp>
      <p:sp>
        <p:nvSpPr>
          <p:cNvPr id="3" name="Content Placeholder 2">
            <a:extLst>
              <a:ext uri="{FF2B5EF4-FFF2-40B4-BE49-F238E27FC236}">
                <a16:creationId xmlns:a16="http://schemas.microsoft.com/office/drawing/2014/main" id="{F2EC497B-62F7-B0FE-2681-9AAC45C761C4}"/>
              </a:ext>
            </a:extLst>
          </p:cNvPr>
          <p:cNvSpPr>
            <a:spLocks noGrp="1"/>
          </p:cNvSpPr>
          <p:nvPr>
            <p:ph idx="1"/>
          </p:nvPr>
        </p:nvSpPr>
        <p:spPr>
          <a:xfrm>
            <a:off x="0" y="1066798"/>
            <a:ext cx="12192000" cy="5791201"/>
          </a:xfrm>
        </p:spPr>
        <p:txBody>
          <a:bodyPr/>
          <a:lstStyle/>
          <a:p>
            <a:r>
              <a:rPr lang="en-US" dirty="0" err="1"/>
              <a:t>Codurile</a:t>
            </a:r>
            <a:r>
              <a:rPr lang="en-US" dirty="0"/>
              <a:t> Reed-Solomon sunt </a:t>
            </a:r>
            <a:r>
              <a:rPr lang="en-US" dirty="0" err="1"/>
              <a:t>bazate</a:t>
            </a:r>
            <a:r>
              <a:rPr lang="en-US" dirty="0"/>
              <a:t> pe idea </a:t>
            </a:r>
            <a:r>
              <a:rPr lang="en-US" dirty="0" err="1"/>
              <a:t>specialista</a:t>
            </a:r>
            <a:r>
              <a:rPr lang="en-US" dirty="0"/>
              <a:t> a </a:t>
            </a:r>
            <a:r>
              <a:rPr lang="en-US" dirty="0" err="1"/>
              <a:t>matematicii</a:t>
            </a:r>
            <a:r>
              <a:rPr lang="en-US" dirty="0"/>
              <a:t> </a:t>
            </a:r>
            <a:r>
              <a:rPr lang="en-US" dirty="0" err="1"/>
              <a:t>cunoscuta</a:t>
            </a:r>
            <a:r>
              <a:rPr lang="en-US" dirty="0"/>
              <a:t> ca </a:t>
            </a:r>
            <a:r>
              <a:rPr lang="en-US" dirty="0" err="1"/>
              <a:t>campurile</a:t>
            </a:r>
            <a:r>
              <a:rPr lang="en-US" dirty="0"/>
              <a:t> Galois </a:t>
            </a:r>
            <a:r>
              <a:rPr lang="en-US" dirty="0" err="1"/>
              <a:t>sau</a:t>
            </a:r>
            <a:r>
              <a:rPr lang="en-US" dirty="0"/>
              <a:t> </a:t>
            </a:r>
            <a:r>
              <a:rPr lang="en-US" dirty="0" err="1"/>
              <a:t>campurile</a:t>
            </a:r>
            <a:r>
              <a:rPr lang="en-US" dirty="0"/>
              <a:t> infinite.</a:t>
            </a:r>
          </a:p>
          <a:p>
            <a:r>
              <a:rPr lang="en-US" dirty="0"/>
              <a:t>Un camp </a:t>
            </a:r>
            <a:r>
              <a:rPr lang="en-US" dirty="0" err="1"/>
              <a:t>finit</a:t>
            </a:r>
            <a:r>
              <a:rPr lang="en-US" dirty="0"/>
              <a:t> are </a:t>
            </a:r>
            <a:r>
              <a:rPr lang="en-US" dirty="0" err="1"/>
              <a:t>proprietatea</a:t>
            </a:r>
            <a:r>
              <a:rPr lang="en-US" dirty="0"/>
              <a:t> ca </a:t>
            </a:r>
            <a:r>
              <a:rPr lang="en-US" dirty="0" err="1"/>
              <a:t>operatiile</a:t>
            </a:r>
            <a:r>
              <a:rPr lang="en-US" dirty="0"/>
              <a:t> </a:t>
            </a:r>
            <a:r>
              <a:rPr lang="en-US" dirty="0" err="1"/>
              <a:t>aritmetice</a:t>
            </a:r>
            <a:r>
              <a:rPr lang="en-US" dirty="0"/>
              <a:t> (+,-,x,/, </a:t>
            </a:r>
            <a:r>
              <a:rPr lang="en-US" dirty="0" err="1"/>
              <a:t>etc</a:t>
            </a:r>
            <a:r>
              <a:rPr lang="en-US" dirty="0"/>
              <a:t>) pe </a:t>
            </a:r>
            <a:r>
              <a:rPr lang="en-US" dirty="0" err="1"/>
              <a:t>elementele</a:t>
            </a:r>
            <a:r>
              <a:rPr lang="en-US" dirty="0"/>
              <a:t> de camp </a:t>
            </a:r>
            <a:r>
              <a:rPr lang="en-US" dirty="0" err="1"/>
              <a:t>mereu</a:t>
            </a:r>
            <a:r>
              <a:rPr lang="en-US" dirty="0"/>
              <a:t> au un </a:t>
            </a:r>
            <a:r>
              <a:rPr lang="en-US" dirty="0" err="1"/>
              <a:t>rezultat</a:t>
            </a:r>
            <a:r>
              <a:rPr lang="en-US" dirty="0"/>
              <a:t> pe camp.</a:t>
            </a:r>
          </a:p>
          <a:p>
            <a:r>
              <a:rPr lang="en-US" dirty="0"/>
              <a:t>Un encoder Reed-Solomon </a:t>
            </a:r>
            <a:r>
              <a:rPr lang="en-US" dirty="0" err="1"/>
              <a:t>sau</a:t>
            </a:r>
            <a:r>
              <a:rPr lang="en-US" dirty="0"/>
              <a:t> decoder are </a:t>
            </a:r>
            <a:r>
              <a:rPr lang="en-US" dirty="0" err="1"/>
              <a:t>nevoie</a:t>
            </a:r>
            <a:r>
              <a:rPr lang="en-US" dirty="0"/>
              <a:t> </a:t>
            </a:r>
            <a:r>
              <a:rPr lang="en-US" dirty="0" err="1"/>
              <a:t>sa</a:t>
            </a:r>
            <a:r>
              <a:rPr lang="en-US" dirty="0"/>
              <a:t> </a:t>
            </a:r>
            <a:r>
              <a:rPr lang="en-US" dirty="0" err="1"/>
              <a:t>duca</a:t>
            </a:r>
            <a:r>
              <a:rPr lang="en-US" dirty="0"/>
              <a:t> la </a:t>
            </a:r>
            <a:r>
              <a:rPr lang="en-US" dirty="0" err="1"/>
              <a:t>capat</a:t>
            </a:r>
            <a:r>
              <a:rPr lang="en-US" dirty="0"/>
              <a:t> </a:t>
            </a:r>
            <a:r>
              <a:rPr lang="en-US" dirty="0" err="1"/>
              <a:t>aceste</a:t>
            </a:r>
            <a:r>
              <a:rPr lang="en-US" dirty="0"/>
              <a:t> </a:t>
            </a:r>
            <a:r>
              <a:rPr lang="en-US" dirty="0" err="1"/>
              <a:t>operatii</a:t>
            </a:r>
            <a:r>
              <a:rPr lang="en-US" dirty="0"/>
              <a:t> </a:t>
            </a:r>
            <a:r>
              <a:rPr lang="en-US" dirty="0" err="1"/>
              <a:t>aritmetice</a:t>
            </a:r>
            <a:r>
              <a:rPr lang="en-US" dirty="0"/>
              <a:t>.</a:t>
            </a:r>
          </a:p>
          <a:p>
            <a:r>
              <a:rPr lang="en-US" dirty="0" err="1"/>
              <a:t>Aceste</a:t>
            </a:r>
            <a:r>
              <a:rPr lang="en-US" dirty="0"/>
              <a:t> </a:t>
            </a:r>
            <a:r>
              <a:rPr lang="en-US" dirty="0" err="1"/>
              <a:t>operatii</a:t>
            </a:r>
            <a:r>
              <a:rPr lang="en-US" dirty="0"/>
              <a:t> </a:t>
            </a:r>
            <a:r>
              <a:rPr lang="en-US" dirty="0" err="1"/>
              <a:t>necesita</a:t>
            </a:r>
            <a:r>
              <a:rPr lang="en-US" dirty="0"/>
              <a:t> hardware special </a:t>
            </a:r>
            <a:r>
              <a:rPr lang="en-US" dirty="0" err="1"/>
              <a:t>sau</a:t>
            </a:r>
            <a:r>
              <a:rPr lang="en-US" dirty="0"/>
              <a:t> </a:t>
            </a:r>
            <a:r>
              <a:rPr lang="en-US" dirty="0" err="1"/>
              <a:t>functii</a:t>
            </a:r>
            <a:r>
              <a:rPr lang="en-US" dirty="0"/>
              <a:t> software </a:t>
            </a:r>
            <a:r>
              <a:rPr lang="en-US" dirty="0" err="1"/>
              <a:t>pentru</a:t>
            </a:r>
            <a:r>
              <a:rPr lang="en-US" dirty="0"/>
              <a:t> a fi </a:t>
            </a:r>
            <a:r>
              <a:rPr lang="en-US" dirty="0" err="1"/>
              <a:t>implementate</a:t>
            </a:r>
            <a:r>
              <a:rPr lang="en-US" dirty="0"/>
              <a:t>.</a:t>
            </a:r>
          </a:p>
        </p:txBody>
      </p:sp>
    </p:spTree>
    <p:extLst>
      <p:ext uri="{BB962C8B-B14F-4D97-AF65-F5344CB8AC3E}">
        <p14:creationId xmlns:p14="http://schemas.microsoft.com/office/powerpoint/2010/main" val="134636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outHorizontal)">
                                      <p:cBhvr>
                                        <p:cTn id="7" dur="500"/>
                                        <p:tgtEl>
                                          <p:spTgt spid="3">
                                            <p:txEl>
                                              <p:pRg st="0" end="0"/>
                                            </p:txEl>
                                          </p:spTgt>
                                        </p:tgtEl>
                                      </p:cBhvr>
                                    </p:animEffect>
                                  </p:childTnLst>
                                </p:cTn>
                              </p:par>
                              <p:par>
                                <p:cTn id="8" presetID="16" presetClass="entr" presetSubtype="42"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outHorizontal)">
                                      <p:cBhvr>
                                        <p:cTn id="10" dur="500"/>
                                        <p:tgtEl>
                                          <p:spTgt spid="3">
                                            <p:txEl>
                                              <p:pRg st="1" end="1"/>
                                            </p:txEl>
                                          </p:spTgt>
                                        </p:tgtEl>
                                      </p:cBhvr>
                                    </p:animEffect>
                                  </p:childTnLst>
                                </p:cTn>
                              </p:par>
                              <p:par>
                                <p:cTn id="11" presetID="16" presetClass="entr" presetSubtype="42"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outHorizontal)">
                                      <p:cBhvr>
                                        <p:cTn id="13" dur="500"/>
                                        <p:tgtEl>
                                          <p:spTgt spid="3">
                                            <p:txEl>
                                              <p:pRg st="2" end="2"/>
                                            </p:txEl>
                                          </p:spTgt>
                                        </p:tgtEl>
                                      </p:cBhvr>
                                    </p:animEffect>
                                  </p:childTnLst>
                                </p:cTn>
                              </p:par>
                              <p:par>
                                <p:cTn id="14" presetID="16" presetClass="entr" presetSubtype="42"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arn(outHorizontal)">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C2787-7F53-0A55-322B-012E4BEE9EE5}"/>
              </a:ext>
            </a:extLst>
          </p:cNvPr>
          <p:cNvSpPr>
            <a:spLocks noGrp="1"/>
          </p:cNvSpPr>
          <p:nvPr>
            <p:ph type="title"/>
          </p:nvPr>
        </p:nvSpPr>
        <p:spPr>
          <a:xfrm>
            <a:off x="0" y="0"/>
            <a:ext cx="12192000" cy="746449"/>
          </a:xfrm>
        </p:spPr>
        <p:txBody>
          <a:bodyPr/>
          <a:lstStyle/>
          <a:p>
            <a:r>
              <a:rPr lang="en-US" dirty="0" err="1"/>
              <a:t>Codul</a:t>
            </a:r>
            <a:r>
              <a:rPr lang="en-US" dirty="0"/>
              <a:t> </a:t>
            </a:r>
            <a:r>
              <a:rPr lang="en-US" dirty="0" err="1"/>
              <a:t>algoritmului</a:t>
            </a:r>
            <a:r>
              <a:rPr lang="en-US" dirty="0"/>
              <a:t> RS(255, 223)</a:t>
            </a:r>
          </a:p>
        </p:txBody>
      </p:sp>
      <p:pic>
        <p:nvPicPr>
          <p:cNvPr id="5" name="Content Placeholder 4" descr="A screen shot of a computer code&#10;&#10;Description automatically generated">
            <a:extLst>
              <a:ext uri="{FF2B5EF4-FFF2-40B4-BE49-F238E27FC236}">
                <a16:creationId xmlns:a16="http://schemas.microsoft.com/office/drawing/2014/main" id="{2C7C0E20-FF5A-8522-C8AC-AD7B084AF7BA}"/>
              </a:ext>
            </a:extLst>
          </p:cNvPr>
          <p:cNvPicPr>
            <a:picLocks noGrp="1" noChangeAspect="1"/>
          </p:cNvPicPr>
          <p:nvPr>
            <p:ph idx="1"/>
          </p:nvPr>
        </p:nvPicPr>
        <p:blipFill>
          <a:blip r:embed="rId2"/>
          <a:stretch>
            <a:fillRect/>
          </a:stretch>
        </p:blipFill>
        <p:spPr>
          <a:xfrm>
            <a:off x="-1" y="746449"/>
            <a:ext cx="12192000" cy="6032058"/>
          </a:xfrm>
        </p:spPr>
      </p:pic>
    </p:spTree>
    <p:extLst>
      <p:ext uri="{BB962C8B-B14F-4D97-AF65-F5344CB8AC3E}">
        <p14:creationId xmlns:p14="http://schemas.microsoft.com/office/powerpoint/2010/main" val="1732021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46ADC-DBFB-3688-FDAF-3EBDD07F06B7}"/>
              </a:ext>
            </a:extLst>
          </p:cNvPr>
          <p:cNvSpPr>
            <a:spLocks noGrp="1"/>
          </p:cNvSpPr>
          <p:nvPr>
            <p:ph type="title"/>
          </p:nvPr>
        </p:nvSpPr>
        <p:spPr>
          <a:xfrm>
            <a:off x="0" y="0"/>
            <a:ext cx="12192000" cy="802433"/>
          </a:xfrm>
        </p:spPr>
        <p:txBody>
          <a:bodyPr/>
          <a:lstStyle/>
          <a:p>
            <a:r>
              <a:rPr lang="en-US" dirty="0" err="1"/>
              <a:t>Explicarea</a:t>
            </a:r>
            <a:r>
              <a:rPr lang="en-US" dirty="0"/>
              <a:t> </a:t>
            </a:r>
            <a:r>
              <a:rPr lang="en-US" dirty="0" err="1"/>
              <a:t>matematicA</a:t>
            </a:r>
            <a:r>
              <a:rPr lang="en-US" dirty="0"/>
              <a:t> a </a:t>
            </a:r>
            <a:r>
              <a:rPr lang="en-US" dirty="0" err="1"/>
              <a:t>algoritmului</a:t>
            </a:r>
            <a:r>
              <a:rPr lang="en-US" dirty="0"/>
              <a:t> </a:t>
            </a:r>
            <a:r>
              <a:rPr lang="en-US" dirty="0" err="1"/>
              <a:t>codului</a:t>
            </a:r>
            <a:endParaRPr lang="en-US" dirty="0"/>
          </a:p>
        </p:txBody>
      </p:sp>
      <p:sp>
        <p:nvSpPr>
          <p:cNvPr id="3" name="Content Placeholder 2">
            <a:extLst>
              <a:ext uri="{FF2B5EF4-FFF2-40B4-BE49-F238E27FC236}">
                <a16:creationId xmlns:a16="http://schemas.microsoft.com/office/drawing/2014/main" id="{D6C7C427-7CB9-DC5E-9B7D-F8F3B7EB5C5C}"/>
              </a:ext>
            </a:extLst>
          </p:cNvPr>
          <p:cNvSpPr>
            <a:spLocks noGrp="1"/>
          </p:cNvSpPr>
          <p:nvPr>
            <p:ph idx="1"/>
          </p:nvPr>
        </p:nvSpPr>
        <p:spPr>
          <a:xfrm>
            <a:off x="0" y="802432"/>
            <a:ext cx="12192000" cy="6055567"/>
          </a:xfrm>
        </p:spPr>
        <p:txBody>
          <a:bodyPr>
            <a:normAutofit fontScale="70000" lnSpcReduction="20000"/>
          </a:bodyPr>
          <a:lstStyle/>
          <a:p>
            <a:pPr>
              <a:buFont typeface="+mj-lt"/>
              <a:buAutoNum type="arabicPeriod"/>
            </a:pPr>
            <a:r>
              <a:rPr lang="en-US" b="1" dirty="0" err="1"/>
              <a:t>Setarea</a:t>
            </a:r>
            <a:r>
              <a:rPr lang="en-US" b="1" dirty="0"/>
              <a:t> </a:t>
            </a:r>
            <a:r>
              <a:rPr lang="en-US" b="1" dirty="0" err="1"/>
              <a:t>Parametrilor</a:t>
            </a:r>
            <a:r>
              <a:rPr lang="en-US" dirty="0"/>
              <a:t>:</a:t>
            </a:r>
          </a:p>
          <a:p>
            <a:pPr marL="742950" lvl="1" indent="-285750">
              <a:buFont typeface="+mj-lt"/>
              <a:buAutoNum type="arabicPeriod"/>
            </a:pPr>
            <a:r>
              <a:rPr lang="en-US" dirty="0" err="1"/>
              <a:t>Codul</a:t>
            </a:r>
            <a:r>
              <a:rPr lang="en-US" dirty="0"/>
              <a:t> Reed-Solomon </a:t>
            </a:r>
            <a:r>
              <a:rPr lang="en-US" dirty="0" err="1"/>
              <a:t>este</a:t>
            </a:r>
            <a:r>
              <a:rPr lang="en-US" dirty="0"/>
              <a:t> </a:t>
            </a:r>
            <a:r>
              <a:rPr lang="en-US" dirty="0" err="1"/>
              <a:t>definit</a:t>
            </a:r>
            <a:r>
              <a:rPr lang="en-US" dirty="0"/>
              <a:t> ca RS(n, k), </a:t>
            </a:r>
            <a:r>
              <a:rPr lang="en-US" dirty="0" err="1"/>
              <a:t>unde</a:t>
            </a:r>
            <a:r>
              <a:rPr lang="en-US" dirty="0"/>
              <a:t> </a:t>
            </a:r>
            <a:r>
              <a:rPr lang="en-US" dirty="0" err="1"/>
              <a:t>nn</a:t>
            </a:r>
            <a:r>
              <a:rPr lang="en-US" dirty="0"/>
              <a:t> </a:t>
            </a:r>
            <a:r>
              <a:rPr lang="en-US" dirty="0" err="1"/>
              <a:t>este</a:t>
            </a:r>
            <a:r>
              <a:rPr lang="en-US" dirty="0"/>
              <a:t> </a:t>
            </a:r>
            <a:r>
              <a:rPr lang="en-US" dirty="0" err="1"/>
              <a:t>lungimea</a:t>
            </a:r>
            <a:r>
              <a:rPr lang="en-US" dirty="0"/>
              <a:t> </a:t>
            </a:r>
            <a:r>
              <a:rPr lang="en-US" dirty="0" err="1"/>
              <a:t>totală</a:t>
            </a:r>
            <a:r>
              <a:rPr lang="en-US" dirty="0"/>
              <a:t> a </a:t>
            </a:r>
            <a:r>
              <a:rPr lang="en-US" dirty="0" err="1"/>
              <a:t>blocului</a:t>
            </a:r>
            <a:r>
              <a:rPr lang="en-US" dirty="0"/>
              <a:t> </a:t>
            </a:r>
            <a:r>
              <a:rPr lang="en-US" dirty="0" err="1"/>
              <a:t>codificat</a:t>
            </a:r>
            <a:r>
              <a:rPr lang="en-US" dirty="0"/>
              <a:t> (</a:t>
            </a:r>
            <a:r>
              <a:rPr lang="en-US" dirty="0" err="1"/>
              <a:t>inclusiv</a:t>
            </a:r>
            <a:r>
              <a:rPr lang="en-US" dirty="0"/>
              <a:t> </a:t>
            </a:r>
            <a:r>
              <a:rPr lang="en-US" dirty="0" err="1"/>
              <a:t>simbolurile</a:t>
            </a:r>
            <a:r>
              <a:rPr lang="en-US" dirty="0"/>
              <a:t> de </a:t>
            </a:r>
            <a:r>
              <a:rPr lang="en-US" dirty="0" err="1"/>
              <a:t>paritate</a:t>
            </a:r>
            <a:r>
              <a:rPr lang="en-US" dirty="0"/>
              <a:t>) </a:t>
            </a:r>
            <a:r>
              <a:rPr lang="en-US" dirty="0" err="1"/>
              <a:t>și</a:t>
            </a:r>
            <a:r>
              <a:rPr lang="en-US" dirty="0"/>
              <a:t> k</a:t>
            </a:r>
            <a:r>
              <a:rPr lang="en-US" dirty="0">
                <a:effectLst/>
              </a:rPr>
              <a:t>k</a:t>
            </a:r>
            <a:r>
              <a:rPr lang="en-US" dirty="0"/>
              <a:t> </a:t>
            </a:r>
            <a:r>
              <a:rPr lang="en-US" dirty="0" err="1"/>
              <a:t>este</a:t>
            </a:r>
            <a:r>
              <a:rPr lang="en-US" dirty="0"/>
              <a:t> </a:t>
            </a:r>
            <a:r>
              <a:rPr lang="en-US" dirty="0" err="1"/>
              <a:t>lungimea</a:t>
            </a:r>
            <a:r>
              <a:rPr lang="en-US" dirty="0"/>
              <a:t> </a:t>
            </a:r>
            <a:r>
              <a:rPr lang="en-US" dirty="0" err="1"/>
              <a:t>blocului</a:t>
            </a:r>
            <a:r>
              <a:rPr lang="en-US" dirty="0"/>
              <a:t> de date. </a:t>
            </a:r>
            <a:r>
              <a:rPr lang="en-US" dirty="0" err="1"/>
              <a:t>În</a:t>
            </a:r>
            <a:r>
              <a:rPr lang="en-US" dirty="0"/>
              <a:t> </a:t>
            </a:r>
            <a:r>
              <a:rPr lang="en-US" dirty="0" err="1"/>
              <a:t>exemplul</a:t>
            </a:r>
            <a:r>
              <a:rPr lang="en-US" dirty="0"/>
              <a:t> </a:t>
            </a:r>
            <a:r>
              <a:rPr lang="en-US" dirty="0" err="1"/>
              <a:t>nostru</a:t>
            </a:r>
            <a:r>
              <a:rPr lang="en-US" dirty="0"/>
              <a:t>, </a:t>
            </a:r>
            <a:r>
              <a:rPr lang="en-US" dirty="0" err="1"/>
              <a:t>utilizăm</a:t>
            </a:r>
            <a:r>
              <a:rPr lang="en-US" dirty="0"/>
              <a:t> RS(255, 223), </a:t>
            </a:r>
            <a:r>
              <a:rPr lang="en-US" dirty="0" err="1"/>
              <a:t>ceea</a:t>
            </a:r>
            <a:r>
              <a:rPr lang="en-US" dirty="0"/>
              <a:t> </a:t>
            </a:r>
            <a:r>
              <a:rPr lang="en-US" dirty="0" err="1"/>
              <a:t>ce</a:t>
            </a:r>
            <a:r>
              <a:rPr lang="en-US" dirty="0"/>
              <a:t> </a:t>
            </a:r>
            <a:r>
              <a:rPr lang="en-US" dirty="0" err="1"/>
              <a:t>înseamnă</a:t>
            </a:r>
            <a:r>
              <a:rPr lang="en-US" dirty="0"/>
              <a:t> </a:t>
            </a:r>
            <a:r>
              <a:rPr lang="en-US" dirty="0" err="1"/>
              <a:t>că</a:t>
            </a:r>
            <a:r>
              <a:rPr lang="en-US" dirty="0"/>
              <a:t> </a:t>
            </a:r>
            <a:r>
              <a:rPr lang="en-US" dirty="0" err="1"/>
              <a:t>blocul</a:t>
            </a:r>
            <a:r>
              <a:rPr lang="en-US" dirty="0"/>
              <a:t> </a:t>
            </a:r>
            <a:r>
              <a:rPr lang="en-US" dirty="0" err="1"/>
              <a:t>codificat</a:t>
            </a:r>
            <a:r>
              <a:rPr lang="en-US" dirty="0"/>
              <a:t> are 255 de </a:t>
            </a:r>
            <a:r>
              <a:rPr lang="en-US" dirty="0" err="1"/>
              <a:t>simboluri</a:t>
            </a:r>
            <a:r>
              <a:rPr lang="en-US" dirty="0"/>
              <a:t>, </a:t>
            </a:r>
            <a:r>
              <a:rPr lang="en-US" dirty="0" err="1"/>
              <a:t>iar</a:t>
            </a:r>
            <a:r>
              <a:rPr lang="en-US" dirty="0"/>
              <a:t> </a:t>
            </a:r>
            <a:r>
              <a:rPr lang="en-US" dirty="0" err="1"/>
              <a:t>blocul</a:t>
            </a:r>
            <a:r>
              <a:rPr lang="en-US" dirty="0"/>
              <a:t> de date are 223 de </a:t>
            </a:r>
            <a:r>
              <a:rPr lang="en-US" dirty="0" err="1"/>
              <a:t>simboluri</a:t>
            </a:r>
            <a:r>
              <a:rPr lang="en-US" dirty="0"/>
              <a:t>.</a:t>
            </a:r>
          </a:p>
          <a:p>
            <a:pPr marL="742950" lvl="1" indent="-285750">
              <a:buFont typeface="+mj-lt"/>
              <a:buAutoNum type="arabicPeriod"/>
            </a:pPr>
            <a:r>
              <a:rPr lang="en-US" dirty="0" err="1"/>
              <a:t>Fiecare</a:t>
            </a:r>
            <a:r>
              <a:rPr lang="en-US" dirty="0"/>
              <a:t> </a:t>
            </a:r>
            <a:r>
              <a:rPr lang="en-US" dirty="0" err="1"/>
              <a:t>simbol</a:t>
            </a:r>
            <a:r>
              <a:rPr lang="en-US" dirty="0"/>
              <a:t> </a:t>
            </a:r>
            <a:r>
              <a:rPr lang="en-US" dirty="0" err="1"/>
              <a:t>este</a:t>
            </a:r>
            <a:r>
              <a:rPr lang="en-US" dirty="0"/>
              <a:t> </a:t>
            </a:r>
            <a:r>
              <a:rPr lang="en-US" dirty="0" err="1"/>
              <a:t>reprezentat</a:t>
            </a:r>
            <a:r>
              <a:rPr lang="en-US" dirty="0"/>
              <a:t> pe 8 </a:t>
            </a:r>
            <a:r>
              <a:rPr lang="en-US" dirty="0" err="1"/>
              <a:t>biți</a:t>
            </a:r>
            <a:r>
              <a:rPr lang="en-US" dirty="0"/>
              <a:t>, </a:t>
            </a:r>
            <a:r>
              <a:rPr lang="en-US" dirty="0" err="1"/>
              <a:t>corespunzând</a:t>
            </a:r>
            <a:r>
              <a:rPr lang="en-US" dirty="0"/>
              <a:t> </a:t>
            </a:r>
            <a:r>
              <a:rPr lang="en-US" dirty="0" err="1"/>
              <a:t>câmpului</a:t>
            </a:r>
            <a:r>
              <a:rPr lang="en-US" dirty="0"/>
              <a:t> </a:t>
            </a:r>
            <a:r>
              <a:rPr lang="en-US" dirty="0" err="1"/>
              <a:t>finit</a:t>
            </a:r>
            <a:r>
              <a:rPr lang="en-US" dirty="0"/>
              <a:t> GF(2^8).</a:t>
            </a:r>
          </a:p>
          <a:p>
            <a:pPr>
              <a:buFont typeface="+mj-lt"/>
              <a:buAutoNum type="arabicPeriod"/>
            </a:pPr>
            <a:r>
              <a:rPr lang="en-US" b="1" dirty="0" err="1"/>
              <a:t>Codificarea</a:t>
            </a:r>
            <a:r>
              <a:rPr lang="en-US" dirty="0"/>
              <a:t>:</a:t>
            </a:r>
          </a:p>
          <a:p>
            <a:pPr marL="742950" lvl="1" indent="-285750">
              <a:buFont typeface="+mj-lt"/>
              <a:buAutoNum type="arabicPeriod"/>
            </a:pPr>
            <a:r>
              <a:rPr lang="en-US" dirty="0" err="1"/>
              <a:t>Mesajul</a:t>
            </a:r>
            <a:r>
              <a:rPr lang="en-US" dirty="0"/>
              <a:t> </a:t>
            </a:r>
            <a:r>
              <a:rPr lang="en-US" dirty="0" err="1"/>
              <a:t>inițial</a:t>
            </a:r>
            <a:r>
              <a:rPr lang="en-US" dirty="0"/>
              <a:t> </a:t>
            </a:r>
            <a:r>
              <a:rPr lang="en-US" dirty="0" err="1"/>
              <a:t>este</a:t>
            </a:r>
            <a:r>
              <a:rPr lang="en-US" dirty="0"/>
              <a:t> </a:t>
            </a:r>
            <a:r>
              <a:rPr lang="en-US" dirty="0" err="1"/>
              <a:t>reprezentat</a:t>
            </a:r>
            <a:r>
              <a:rPr lang="en-US" dirty="0"/>
              <a:t> ca un </a:t>
            </a:r>
            <a:r>
              <a:rPr lang="en-US" dirty="0" err="1"/>
              <a:t>șir</a:t>
            </a:r>
            <a:r>
              <a:rPr lang="en-US" dirty="0"/>
              <a:t> de </a:t>
            </a:r>
            <a:r>
              <a:rPr lang="en-US" dirty="0" err="1"/>
              <a:t>octeți</a:t>
            </a:r>
            <a:r>
              <a:rPr lang="en-US" dirty="0"/>
              <a:t> (</a:t>
            </a:r>
            <a:r>
              <a:rPr lang="en-US" dirty="0" err="1"/>
              <a:t>sau</a:t>
            </a:r>
            <a:r>
              <a:rPr lang="en-US" dirty="0"/>
              <a:t> </a:t>
            </a:r>
            <a:r>
              <a:rPr lang="en-US" dirty="0" err="1"/>
              <a:t>simboluri</a:t>
            </a:r>
            <a:r>
              <a:rPr lang="en-US" dirty="0"/>
              <a:t> </a:t>
            </a:r>
            <a:r>
              <a:rPr lang="en-US" dirty="0" err="1"/>
              <a:t>în</a:t>
            </a:r>
            <a:r>
              <a:rPr lang="en-US" dirty="0"/>
              <a:t> GF(2^8)) </a:t>
            </a:r>
            <a:r>
              <a:rPr lang="en-US" dirty="0" err="1"/>
              <a:t>și</a:t>
            </a:r>
            <a:r>
              <a:rPr lang="en-US" dirty="0"/>
              <a:t> </a:t>
            </a:r>
            <a:r>
              <a:rPr lang="en-US" dirty="0" err="1"/>
              <a:t>este</a:t>
            </a:r>
            <a:r>
              <a:rPr lang="en-US" dirty="0"/>
              <a:t> </a:t>
            </a:r>
            <a:r>
              <a:rPr lang="en-US" dirty="0" err="1"/>
              <a:t>tratat</a:t>
            </a:r>
            <a:r>
              <a:rPr lang="en-US" dirty="0"/>
              <a:t> ca un </a:t>
            </a:r>
            <a:r>
              <a:rPr lang="en-US" dirty="0" err="1"/>
              <a:t>polinom</a:t>
            </a:r>
            <a:r>
              <a:rPr lang="en-US" dirty="0"/>
              <a:t> de grad k−1</a:t>
            </a:r>
            <a:r>
              <a:rPr lang="en-US" dirty="0">
                <a:effectLst/>
              </a:rPr>
              <a:t>k</a:t>
            </a:r>
            <a:r>
              <a:rPr lang="en-US" dirty="0"/>
              <a:t>−1 </a:t>
            </a:r>
            <a:r>
              <a:rPr lang="en-US" dirty="0" err="1"/>
              <a:t>în</a:t>
            </a:r>
            <a:r>
              <a:rPr lang="en-US" dirty="0"/>
              <a:t> care </a:t>
            </a:r>
            <a:r>
              <a:rPr lang="en-US" dirty="0" err="1"/>
              <a:t>coeficienții</a:t>
            </a:r>
            <a:r>
              <a:rPr lang="en-US" dirty="0"/>
              <a:t> sunt </a:t>
            </a:r>
            <a:r>
              <a:rPr lang="en-US" dirty="0" err="1"/>
              <a:t>valorile</a:t>
            </a:r>
            <a:r>
              <a:rPr lang="en-US" dirty="0"/>
              <a:t> </a:t>
            </a:r>
            <a:r>
              <a:rPr lang="en-US" dirty="0" err="1"/>
              <a:t>octeților</a:t>
            </a:r>
            <a:r>
              <a:rPr lang="en-US" dirty="0"/>
              <a:t>.</a:t>
            </a:r>
          </a:p>
          <a:p>
            <a:pPr marL="742950" lvl="1" indent="-285750">
              <a:buFont typeface="+mj-lt"/>
              <a:buAutoNum type="arabicPeriod"/>
            </a:pPr>
            <a:r>
              <a:rPr lang="en-US" dirty="0" err="1"/>
              <a:t>Polinomul</a:t>
            </a:r>
            <a:r>
              <a:rPr lang="en-US" dirty="0"/>
              <a:t> generator G(x)G(x) </a:t>
            </a:r>
            <a:r>
              <a:rPr lang="en-US" dirty="0" err="1"/>
              <a:t>pentru</a:t>
            </a:r>
            <a:r>
              <a:rPr lang="en-US" dirty="0"/>
              <a:t> </a:t>
            </a:r>
            <a:r>
              <a:rPr lang="en-US" dirty="0" err="1"/>
              <a:t>codul</a:t>
            </a:r>
            <a:r>
              <a:rPr lang="en-US" dirty="0"/>
              <a:t> Reed-Solomon </a:t>
            </a:r>
            <a:r>
              <a:rPr lang="en-US" dirty="0" err="1"/>
              <a:t>este</a:t>
            </a:r>
            <a:r>
              <a:rPr lang="en-US" dirty="0"/>
              <a:t> </a:t>
            </a:r>
            <a:r>
              <a:rPr lang="en-US" dirty="0" err="1"/>
              <a:t>construit</a:t>
            </a:r>
            <a:r>
              <a:rPr lang="en-US" dirty="0"/>
              <a:t> </a:t>
            </a:r>
            <a:r>
              <a:rPr lang="en-US" dirty="0" err="1"/>
              <a:t>astfel</a:t>
            </a:r>
            <a:r>
              <a:rPr lang="en-US" dirty="0"/>
              <a:t> </a:t>
            </a:r>
            <a:r>
              <a:rPr lang="en-US" dirty="0" err="1"/>
              <a:t>încât</a:t>
            </a:r>
            <a:r>
              <a:rPr lang="en-US" dirty="0"/>
              <a:t> </a:t>
            </a:r>
            <a:r>
              <a:rPr lang="en-US" dirty="0" err="1"/>
              <a:t>să</a:t>
            </a:r>
            <a:r>
              <a:rPr lang="en-US" dirty="0"/>
              <a:t> </a:t>
            </a:r>
            <a:r>
              <a:rPr lang="en-US" dirty="0" err="1"/>
              <a:t>aibă</a:t>
            </a:r>
            <a:r>
              <a:rPr lang="en-US" dirty="0"/>
              <a:t> </a:t>
            </a:r>
            <a:r>
              <a:rPr lang="en-US" dirty="0" err="1"/>
              <a:t>gradul</a:t>
            </a:r>
            <a:r>
              <a:rPr lang="en-US" dirty="0"/>
              <a:t> n−</a:t>
            </a:r>
            <a:r>
              <a:rPr lang="en-US" dirty="0" err="1"/>
              <a:t>kn</a:t>
            </a:r>
            <a:r>
              <a:rPr lang="en-US" dirty="0"/>
              <a:t>−</a:t>
            </a:r>
            <a:r>
              <a:rPr lang="en-US" dirty="0">
                <a:effectLst/>
              </a:rPr>
              <a:t>k</a:t>
            </a:r>
            <a:r>
              <a:rPr lang="en-US" dirty="0"/>
              <a:t> </a:t>
            </a:r>
            <a:r>
              <a:rPr lang="en-US" dirty="0" err="1"/>
              <a:t>și</a:t>
            </a:r>
            <a:r>
              <a:rPr lang="en-US" dirty="0"/>
              <a:t> </a:t>
            </a:r>
            <a:r>
              <a:rPr lang="en-US" dirty="0" err="1"/>
              <a:t>să</a:t>
            </a:r>
            <a:r>
              <a:rPr lang="en-US" dirty="0"/>
              <a:t> fie un factor al </a:t>
            </a:r>
            <a:r>
              <a:rPr lang="en-US" dirty="0" err="1"/>
              <a:t>lui</a:t>
            </a:r>
            <a:r>
              <a:rPr lang="en-US" dirty="0"/>
              <a:t> xn−1x</a:t>
            </a:r>
            <a:r>
              <a:rPr lang="en-US" dirty="0">
                <a:effectLst/>
              </a:rPr>
              <a:t>n</a:t>
            </a:r>
            <a:r>
              <a:rPr lang="en-US" dirty="0"/>
              <a:t>−1 </a:t>
            </a:r>
            <a:r>
              <a:rPr lang="en-US" dirty="0" err="1"/>
              <a:t>în</a:t>
            </a:r>
            <a:r>
              <a:rPr lang="en-US" dirty="0"/>
              <a:t> GF(2^8).</a:t>
            </a:r>
          </a:p>
          <a:p>
            <a:pPr marL="742950" lvl="1" indent="-285750">
              <a:buFont typeface="+mj-lt"/>
              <a:buAutoNum type="arabicPeriod"/>
            </a:pPr>
            <a:r>
              <a:rPr lang="en-US" dirty="0" err="1"/>
              <a:t>Polinomul</a:t>
            </a:r>
            <a:r>
              <a:rPr lang="en-US" dirty="0"/>
              <a:t> </a:t>
            </a:r>
            <a:r>
              <a:rPr lang="en-US" dirty="0" err="1"/>
              <a:t>codificat</a:t>
            </a:r>
            <a:r>
              <a:rPr lang="en-US" dirty="0"/>
              <a:t> C(x)</a:t>
            </a:r>
            <a:r>
              <a:rPr lang="en-US" dirty="0">
                <a:effectLst/>
              </a:rPr>
              <a:t>C</a:t>
            </a:r>
            <a:r>
              <a:rPr lang="en-US" dirty="0"/>
              <a:t>(x) </a:t>
            </a:r>
            <a:r>
              <a:rPr lang="en-US" dirty="0" err="1"/>
              <a:t>este</a:t>
            </a:r>
            <a:r>
              <a:rPr lang="en-US" dirty="0"/>
              <a:t> </a:t>
            </a:r>
            <a:r>
              <a:rPr lang="en-US" dirty="0" err="1"/>
              <a:t>calculat</a:t>
            </a:r>
            <a:r>
              <a:rPr lang="en-US" dirty="0"/>
              <a:t> </a:t>
            </a:r>
            <a:r>
              <a:rPr lang="en-US" dirty="0" err="1"/>
              <a:t>prin</a:t>
            </a:r>
            <a:r>
              <a:rPr lang="en-US" dirty="0"/>
              <a:t> </a:t>
            </a:r>
            <a:r>
              <a:rPr lang="en-US" dirty="0" err="1"/>
              <a:t>înmulțirea</a:t>
            </a:r>
            <a:r>
              <a:rPr lang="en-US" dirty="0"/>
              <a:t> </a:t>
            </a:r>
            <a:r>
              <a:rPr lang="en-US" dirty="0" err="1"/>
              <a:t>polinomului</a:t>
            </a:r>
            <a:r>
              <a:rPr lang="en-US" dirty="0"/>
              <a:t> </a:t>
            </a:r>
            <a:r>
              <a:rPr lang="en-US" dirty="0" err="1"/>
              <a:t>mesajului</a:t>
            </a:r>
            <a:r>
              <a:rPr lang="en-US" dirty="0"/>
              <a:t> M(x)</a:t>
            </a:r>
            <a:r>
              <a:rPr lang="en-US" dirty="0">
                <a:effectLst/>
              </a:rPr>
              <a:t>M</a:t>
            </a:r>
            <a:r>
              <a:rPr lang="en-US" dirty="0"/>
              <a:t>(x) cu </a:t>
            </a:r>
            <a:r>
              <a:rPr lang="en-US" dirty="0" err="1"/>
              <a:t>xn</a:t>
            </a:r>
            <a:r>
              <a:rPr lang="en-US" dirty="0"/>
              <a:t>−</a:t>
            </a:r>
            <a:r>
              <a:rPr lang="en-US" dirty="0" err="1"/>
              <a:t>kx</a:t>
            </a:r>
            <a:r>
              <a:rPr lang="en-US" dirty="0" err="1">
                <a:effectLst/>
              </a:rPr>
              <a:t>n</a:t>
            </a:r>
            <a:r>
              <a:rPr lang="en-US" dirty="0">
                <a:effectLst/>
              </a:rPr>
              <a:t>−k</a:t>
            </a:r>
            <a:r>
              <a:rPr lang="en-US" dirty="0"/>
              <a:t> </a:t>
            </a:r>
            <a:r>
              <a:rPr lang="en-US" dirty="0" err="1"/>
              <a:t>și</a:t>
            </a:r>
            <a:r>
              <a:rPr lang="en-US" dirty="0"/>
              <a:t> </a:t>
            </a:r>
            <a:r>
              <a:rPr lang="en-US" dirty="0" err="1"/>
              <a:t>apoi</a:t>
            </a:r>
            <a:r>
              <a:rPr lang="en-US" dirty="0"/>
              <a:t> </a:t>
            </a:r>
            <a:r>
              <a:rPr lang="en-US" dirty="0" err="1"/>
              <a:t>luând</a:t>
            </a:r>
            <a:r>
              <a:rPr lang="en-US" dirty="0"/>
              <a:t> </a:t>
            </a:r>
            <a:r>
              <a:rPr lang="en-US" dirty="0" err="1"/>
              <a:t>restul</a:t>
            </a:r>
            <a:r>
              <a:rPr lang="en-US" dirty="0"/>
              <a:t> </a:t>
            </a:r>
            <a:r>
              <a:rPr lang="en-US" dirty="0" err="1"/>
              <a:t>împărțirii</a:t>
            </a:r>
            <a:r>
              <a:rPr lang="en-US" dirty="0"/>
              <a:t> la </a:t>
            </a:r>
            <a:r>
              <a:rPr lang="en-US" dirty="0" err="1"/>
              <a:t>polinomul</a:t>
            </a:r>
            <a:r>
              <a:rPr lang="en-US" dirty="0"/>
              <a:t> generator G(x)G(x). </a:t>
            </a:r>
            <a:r>
              <a:rPr lang="en-US" dirty="0" err="1"/>
              <a:t>Aceasta</a:t>
            </a:r>
            <a:r>
              <a:rPr lang="en-US" dirty="0"/>
              <a:t> </a:t>
            </a:r>
            <a:r>
              <a:rPr lang="en-US" dirty="0" err="1"/>
              <a:t>adaugă</a:t>
            </a:r>
            <a:r>
              <a:rPr lang="en-US" dirty="0"/>
              <a:t> </a:t>
            </a:r>
            <a:r>
              <a:rPr lang="en-US" dirty="0" err="1"/>
              <a:t>simboluri</a:t>
            </a:r>
            <a:r>
              <a:rPr lang="en-US" dirty="0"/>
              <a:t> de </a:t>
            </a:r>
            <a:r>
              <a:rPr lang="en-US" dirty="0" err="1"/>
              <a:t>paritate</a:t>
            </a:r>
            <a:r>
              <a:rPr lang="en-US" dirty="0"/>
              <a:t> la </a:t>
            </a:r>
            <a:r>
              <a:rPr lang="en-US" dirty="0" err="1"/>
              <a:t>mesaj</a:t>
            </a:r>
            <a:r>
              <a:rPr lang="en-US" dirty="0"/>
              <a:t>.</a:t>
            </a:r>
          </a:p>
          <a:p>
            <a:pPr>
              <a:buFont typeface="+mj-lt"/>
              <a:buAutoNum type="arabicPeriod"/>
            </a:pPr>
            <a:r>
              <a:rPr lang="en-US" b="1" dirty="0" err="1"/>
              <a:t>Introducerea</a:t>
            </a:r>
            <a:r>
              <a:rPr lang="en-US" b="1" dirty="0"/>
              <a:t> </a:t>
            </a:r>
            <a:r>
              <a:rPr lang="en-US" b="1" dirty="0" err="1"/>
              <a:t>Erorilor</a:t>
            </a:r>
            <a:r>
              <a:rPr lang="en-US" dirty="0"/>
              <a:t>:</a:t>
            </a:r>
          </a:p>
          <a:p>
            <a:pPr marL="742950" lvl="1" indent="-285750">
              <a:buFont typeface="+mj-lt"/>
              <a:buAutoNum type="arabicPeriod"/>
            </a:pPr>
            <a:r>
              <a:rPr lang="en-US" dirty="0" err="1"/>
              <a:t>În</a:t>
            </a:r>
            <a:r>
              <a:rPr lang="en-US" dirty="0"/>
              <a:t> </a:t>
            </a:r>
            <a:r>
              <a:rPr lang="en-US" dirty="0" err="1"/>
              <a:t>exemplul</a:t>
            </a:r>
            <a:r>
              <a:rPr lang="en-US" dirty="0"/>
              <a:t> </a:t>
            </a:r>
            <a:r>
              <a:rPr lang="en-US" dirty="0" err="1"/>
              <a:t>nostru</a:t>
            </a:r>
            <a:r>
              <a:rPr lang="en-US" dirty="0"/>
              <a:t>, </a:t>
            </a:r>
            <a:r>
              <a:rPr lang="en-US" dirty="0" err="1"/>
              <a:t>pentru</a:t>
            </a:r>
            <a:r>
              <a:rPr lang="en-US" dirty="0"/>
              <a:t> a </a:t>
            </a:r>
            <a:r>
              <a:rPr lang="en-US" dirty="0" err="1"/>
              <a:t>testa</a:t>
            </a:r>
            <a:r>
              <a:rPr lang="en-US" dirty="0"/>
              <a:t> </a:t>
            </a:r>
            <a:r>
              <a:rPr lang="en-US" dirty="0" err="1"/>
              <a:t>capacitatea</a:t>
            </a:r>
            <a:r>
              <a:rPr lang="en-US" dirty="0"/>
              <a:t> de </a:t>
            </a:r>
            <a:r>
              <a:rPr lang="en-US" dirty="0" err="1"/>
              <a:t>corecție</a:t>
            </a:r>
            <a:r>
              <a:rPr lang="en-US" dirty="0"/>
              <a:t> a </a:t>
            </a:r>
            <a:r>
              <a:rPr lang="en-US" dirty="0" err="1"/>
              <a:t>codului</a:t>
            </a:r>
            <a:r>
              <a:rPr lang="en-US" dirty="0"/>
              <a:t>, se introduce artificial o </a:t>
            </a:r>
            <a:r>
              <a:rPr lang="en-US" dirty="0" err="1"/>
              <a:t>eroare</a:t>
            </a:r>
            <a:r>
              <a:rPr lang="en-US" dirty="0"/>
              <a:t> </a:t>
            </a:r>
            <a:r>
              <a:rPr lang="en-US" dirty="0" err="1"/>
              <a:t>în</a:t>
            </a:r>
            <a:r>
              <a:rPr lang="en-US" dirty="0"/>
              <a:t> </a:t>
            </a:r>
            <a:r>
              <a:rPr lang="en-US" dirty="0" err="1"/>
              <a:t>mesajul</a:t>
            </a:r>
            <a:r>
              <a:rPr lang="en-US" dirty="0"/>
              <a:t> </a:t>
            </a:r>
            <a:r>
              <a:rPr lang="en-US" dirty="0" err="1"/>
              <a:t>codificat</a:t>
            </a:r>
            <a:r>
              <a:rPr lang="en-US" dirty="0"/>
              <a:t> </a:t>
            </a:r>
            <a:r>
              <a:rPr lang="en-US" dirty="0" err="1"/>
              <a:t>prin</a:t>
            </a:r>
            <a:r>
              <a:rPr lang="en-US" dirty="0"/>
              <a:t> </a:t>
            </a:r>
            <a:r>
              <a:rPr lang="en-US" dirty="0" err="1"/>
              <a:t>modificarea</a:t>
            </a:r>
            <a:r>
              <a:rPr lang="en-US" dirty="0"/>
              <a:t> </a:t>
            </a:r>
            <a:r>
              <a:rPr lang="en-US" dirty="0" err="1"/>
              <a:t>unuia</a:t>
            </a:r>
            <a:r>
              <a:rPr lang="en-US" dirty="0"/>
              <a:t> </a:t>
            </a:r>
            <a:r>
              <a:rPr lang="en-US" dirty="0" err="1"/>
              <a:t>sau</a:t>
            </a:r>
            <a:r>
              <a:rPr lang="en-US" dirty="0"/>
              <a:t> </a:t>
            </a:r>
            <a:r>
              <a:rPr lang="en-US" dirty="0" err="1"/>
              <a:t>mai</a:t>
            </a:r>
            <a:r>
              <a:rPr lang="en-US" dirty="0"/>
              <a:t> </a:t>
            </a:r>
            <a:r>
              <a:rPr lang="en-US" dirty="0" err="1"/>
              <a:t>multor</a:t>
            </a:r>
            <a:r>
              <a:rPr lang="en-US" dirty="0"/>
              <a:t> </a:t>
            </a:r>
            <a:r>
              <a:rPr lang="en-US" dirty="0" err="1"/>
              <a:t>octeți</a:t>
            </a:r>
            <a:r>
              <a:rPr lang="en-US" dirty="0"/>
              <a:t>.</a:t>
            </a:r>
          </a:p>
          <a:p>
            <a:pPr>
              <a:buFont typeface="+mj-lt"/>
              <a:buAutoNum type="arabicPeriod"/>
            </a:pPr>
            <a:r>
              <a:rPr lang="en-US" b="1" dirty="0" err="1"/>
              <a:t>Decodificarea</a:t>
            </a:r>
            <a:r>
              <a:rPr lang="en-US" b="1" dirty="0"/>
              <a:t> </a:t>
            </a:r>
            <a:r>
              <a:rPr lang="en-US" b="1" dirty="0" err="1"/>
              <a:t>și</a:t>
            </a:r>
            <a:r>
              <a:rPr lang="en-US" b="1" dirty="0"/>
              <a:t> </a:t>
            </a:r>
            <a:r>
              <a:rPr lang="en-US" b="1" dirty="0" err="1"/>
              <a:t>Corecția</a:t>
            </a:r>
            <a:r>
              <a:rPr lang="en-US" b="1" dirty="0"/>
              <a:t> </a:t>
            </a:r>
            <a:r>
              <a:rPr lang="en-US" b="1" dirty="0" err="1"/>
              <a:t>Erorilor</a:t>
            </a:r>
            <a:r>
              <a:rPr lang="en-US" dirty="0"/>
              <a:t>:</a:t>
            </a:r>
          </a:p>
          <a:p>
            <a:pPr marL="742950" lvl="1" indent="-285750">
              <a:buFont typeface="+mj-lt"/>
              <a:buAutoNum type="arabicPeriod"/>
            </a:pPr>
            <a:r>
              <a:rPr lang="en-US" dirty="0"/>
              <a:t>La </a:t>
            </a:r>
            <a:r>
              <a:rPr lang="en-US" dirty="0" err="1"/>
              <a:t>recepție</a:t>
            </a:r>
            <a:r>
              <a:rPr lang="en-US" dirty="0"/>
              <a:t>, se </a:t>
            </a:r>
            <a:r>
              <a:rPr lang="en-US" dirty="0" err="1"/>
              <a:t>obține</a:t>
            </a:r>
            <a:r>
              <a:rPr lang="en-US" dirty="0"/>
              <a:t> un </a:t>
            </a:r>
            <a:r>
              <a:rPr lang="en-US" dirty="0" err="1"/>
              <a:t>polinom</a:t>
            </a:r>
            <a:r>
              <a:rPr lang="en-US" dirty="0"/>
              <a:t> R(x)</a:t>
            </a:r>
            <a:r>
              <a:rPr lang="en-US" dirty="0">
                <a:effectLst/>
              </a:rPr>
              <a:t>R</a:t>
            </a:r>
            <a:r>
              <a:rPr lang="en-US" dirty="0"/>
              <a:t>(x) care </a:t>
            </a:r>
            <a:r>
              <a:rPr lang="en-US" dirty="0" err="1"/>
              <a:t>poate</a:t>
            </a:r>
            <a:r>
              <a:rPr lang="en-US" dirty="0"/>
              <a:t> </a:t>
            </a:r>
            <a:r>
              <a:rPr lang="en-US" dirty="0" err="1"/>
              <a:t>conține</a:t>
            </a:r>
            <a:r>
              <a:rPr lang="en-US" dirty="0"/>
              <a:t> </a:t>
            </a:r>
            <a:r>
              <a:rPr lang="en-US" dirty="0" err="1"/>
              <a:t>erori</a:t>
            </a:r>
            <a:r>
              <a:rPr lang="en-US" dirty="0"/>
              <a:t>. </a:t>
            </a:r>
            <a:r>
              <a:rPr lang="en-US" dirty="0" err="1"/>
              <a:t>Acest</a:t>
            </a:r>
            <a:r>
              <a:rPr lang="en-US" dirty="0"/>
              <a:t> </a:t>
            </a:r>
            <a:r>
              <a:rPr lang="en-US" dirty="0" err="1"/>
              <a:t>polinom</a:t>
            </a:r>
            <a:r>
              <a:rPr lang="en-US" dirty="0"/>
              <a:t> </a:t>
            </a:r>
            <a:r>
              <a:rPr lang="en-US" dirty="0" err="1"/>
              <a:t>este</a:t>
            </a:r>
            <a:r>
              <a:rPr lang="en-US" dirty="0"/>
              <a:t> </a:t>
            </a:r>
            <a:r>
              <a:rPr lang="en-US" dirty="0" err="1"/>
              <a:t>analizat</a:t>
            </a:r>
            <a:r>
              <a:rPr lang="en-US" dirty="0"/>
              <a:t> </a:t>
            </a:r>
            <a:r>
              <a:rPr lang="en-US" dirty="0" err="1"/>
              <a:t>pentru</a:t>
            </a:r>
            <a:r>
              <a:rPr lang="en-US" dirty="0"/>
              <a:t> a </a:t>
            </a:r>
            <a:r>
              <a:rPr lang="en-US" dirty="0" err="1"/>
              <a:t>detecta</a:t>
            </a:r>
            <a:r>
              <a:rPr lang="en-US" dirty="0"/>
              <a:t> </a:t>
            </a:r>
            <a:r>
              <a:rPr lang="en-US" dirty="0" err="1"/>
              <a:t>și</a:t>
            </a:r>
            <a:r>
              <a:rPr lang="en-US" dirty="0"/>
              <a:t> </a:t>
            </a:r>
            <a:r>
              <a:rPr lang="en-US" dirty="0" err="1"/>
              <a:t>corecta</a:t>
            </a:r>
            <a:r>
              <a:rPr lang="en-US" dirty="0"/>
              <a:t> </a:t>
            </a:r>
            <a:r>
              <a:rPr lang="en-US" dirty="0" err="1"/>
              <a:t>erori</a:t>
            </a:r>
            <a:r>
              <a:rPr lang="en-US" dirty="0"/>
              <a:t>.</a:t>
            </a:r>
          </a:p>
          <a:p>
            <a:pPr marL="742950" lvl="1" indent="-285750">
              <a:buFont typeface="+mj-lt"/>
              <a:buAutoNum type="arabicPeriod"/>
            </a:pPr>
            <a:r>
              <a:rPr lang="en-US" dirty="0"/>
              <a:t>Se </a:t>
            </a:r>
            <a:r>
              <a:rPr lang="en-US" dirty="0" err="1"/>
              <a:t>calculează</a:t>
            </a:r>
            <a:r>
              <a:rPr lang="en-US" dirty="0"/>
              <a:t> </a:t>
            </a:r>
            <a:r>
              <a:rPr lang="en-US" dirty="0" err="1"/>
              <a:t>polinomul</a:t>
            </a:r>
            <a:r>
              <a:rPr lang="en-US" dirty="0"/>
              <a:t> de </a:t>
            </a:r>
            <a:r>
              <a:rPr lang="en-US" dirty="0" err="1"/>
              <a:t>sindrom</a:t>
            </a:r>
            <a:r>
              <a:rPr lang="en-US" dirty="0"/>
              <a:t>, care </a:t>
            </a:r>
            <a:r>
              <a:rPr lang="en-US" dirty="0" err="1"/>
              <a:t>indică</a:t>
            </a:r>
            <a:r>
              <a:rPr lang="en-US" dirty="0"/>
              <a:t> </a:t>
            </a:r>
            <a:r>
              <a:rPr lang="en-US" dirty="0" err="1"/>
              <a:t>prezența</a:t>
            </a:r>
            <a:r>
              <a:rPr lang="en-US" dirty="0"/>
              <a:t> </a:t>
            </a:r>
            <a:r>
              <a:rPr lang="en-US" dirty="0" err="1"/>
              <a:t>erorilor</a:t>
            </a:r>
            <a:r>
              <a:rPr lang="en-US" dirty="0"/>
              <a:t>.</a:t>
            </a:r>
          </a:p>
          <a:p>
            <a:pPr marL="742950" lvl="1" indent="-285750">
              <a:buFont typeface="+mj-lt"/>
              <a:buAutoNum type="arabicPeriod"/>
            </a:pPr>
            <a:r>
              <a:rPr lang="en-US" dirty="0"/>
              <a:t>Se </a:t>
            </a:r>
            <a:r>
              <a:rPr lang="en-US" dirty="0" err="1"/>
              <a:t>utilizează</a:t>
            </a:r>
            <a:r>
              <a:rPr lang="en-US" dirty="0"/>
              <a:t> </a:t>
            </a:r>
            <a:r>
              <a:rPr lang="en-US" dirty="0" err="1"/>
              <a:t>algoritmi</a:t>
            </a:r>
            <a:r>
              <a:rPr lang="en-US" dirty="0"/>
              <a:t> precum </a:t>
            </a:r>
            <a:r>
              <a:rPr lang="en-US" dirty="0" err="1"/>
              <a:t>Berlekamp</a:t>
            </a:r>
            <a:r>
              <a:rPr lang="en-US" dirty="0"/>
              <a:t>-Massey </a:t>
            </a:r>
            <a:r>
              <a:rPr lang="en-US" dirty="0" err="1"/>
              <a:t>sau</a:t>
            </a:r>
            <a:r>
              <a:rPr lang="en-US" dirty="0"/>
              <a:t> Euclid </a:t>
            </a:r>
            <a:r>
              <a:rPr lang="en-US" dirty="0" err="1"/>
              <a:t>pentru</a:t>
            </a:r>
            <a:r>
              <a:rPr lang="en-US" dirty="0"/>
              <a:t> a </a:t>
            </a:r>
            <a:r>
              <a:rPr lang="en-US" dirty="0" err="1"/>
              <a:t>determina</a:t>
            </a:r>
            <a:r>
              <a:rPr lang="en-US" dirty="0"/>
              <a:t> </a:t>
            </a:r>
            <a:r>
              <a:rPr lang="en-US" dirty="0" err="1"/>
              <a:t>polinomul</a:t>
            </a:r>
            <a:r>
              <a:rPr lang="en-US" dirty="0"/>
              <a:t> </a:t>
            </a:r>
            <a:r>
              <a:rPr lang="en-US" dirty="0" err="1"/>
              <a:t>localizator</a:t>
            </a:r>
            <a:r>
              <a:rPr lang="en-US" dirty="0"/>
              <a:t> al </a:t>
            </a:r>
            <a:r>
              <a:rPr lang="en-US" dirty="0" err="1"/>
              <a:t>erorilor</a:t>
            </a:r>
            <a:r>
              <a:rPr lang="en-US" dirty="0"/>
              <a:t> </a:t>
            </a:r>
            <a:r>
              <a:rPr lang="en-US" dirty="0" err="1"/>
              <a:t>și</a:t>
            </a:r>
            <a:r>
              <a:rPr lang="en-US" dirty="0"/>
              <a:t> </a:t>
            </a:r>
            <a:r>
              <a:rPr lang="en-US" dirty="0" err="1"/>
              <a:t>polinomul</a:t>
            </a:r>
            <a:r>
              <a:rPr lang="en-US" dirty="0"/>
              <a:t> evaluator al </a:t>
            </a:r>
            <a:r>
              <a:rPr lang="en-US" dirty="0" err="1"/>
              <a:t>erorilor</a:t>
            </a:r>
            <a:r>
              <a:rPr lang="en-US" dirty="0"/>
              <a:t>, care sunt </a:t>
            </a:r>
            <a:r>
              <a:rPr lang="en-US" dirty="0" err="1"/>
              <a:t>folosiți</a:t>
            </a:r>
            <a:r>
              <a:rPr lang="en-US" dirty="0"/>
              <a:t> </a:t>
            </a:r>
            <a:r>
              <a:rPr lang="en-US" dirty="0" err="1"/>
              <a:t>pentru</a:t>
            </a:r>
            <a:r>
              <a:rPr lang="en-US" dirty="0"/>
              <a:t> a </a:t>
            </a:r>
            <a:r>
              <a:rPr lang="en-US" dirty="0" err="1"/>
              <a:t>identifica</a:t>
            </a:r>
            <a:r>
              <a:rPr lang="en-US" dirty="0"/>
              <a:t> </a:t>
            </a:r>
            <a:r>
              <a:rPr lang="en-US" dirty="0" err="1"/>
              <a:t>și</a:t>
            </a:r>
            <a:r>
              <a:rPr lang="en-US" dirty="0"/>
              <a:t> </a:t>
            </a:r>
            <a:r>
              <a:rPr lang="en-US" dirty="0" err="1"/>
              <a:t>corecta</a:t>
            </a:r>
            <a:r>
              <a:rPr lang="en-US" dirty="0"/>
              <a:t> </a:t>
            </a:r>
            <a:r>
              <a:rPr lang="en-US" dirty="0" err="1"/>
              <a:t>erorile</a:t>
            </a:r>
            <a:r>
              <a:rPr lang="en-US" dirty="0"/>
              <a:t> </a:t>
            </a:r>
            <a:r>
              <a:rPr lang="en-US" dirty="0" err="1"/>
              <a:t>în</a:t>
            </a:r>
            <a:r>
              <a:rPr lang="en-US" dirty="0"/>
              <a:t> </a:t>
            </a:r>
            <a:r>
              <a:rPr lang="en-US" dirty="0" err="1"/>
              <a:t>mesajul</a:t>
            </a:r>
            <a:r>
              <a:rPr lang="en-US" dirty="0"/>
              <a:t> </a:t>
            </a:r>
            <a:r>
              <a:rPr lang="en-US" dirty="0" err="1"/>
              <a:t>recepționat</a:t>
            </a:r>
            <a:r>
              <a:rPr lang="en-US" dirty="0"/>
              <a:t>.</a:t>
            </a:r>
          </a:p>
          <a:p>
            <a:pPr marL="742950" lvl="1" indent="-285750">
              <a:buFont typeface="+mj-lt"/>
              <a:buAutoNum type="arabicPeriod"/>
            </a:pPr>
            <a:r>
              <a:rPr lang="en-US" dirty="0" err="1"/>
              <a:t>În</a:t>
            </a:r>
            <a:r>
              <a:rPr lang="en-US" dirty="0"/>
              <a:t> final, se </a:t>
            </a:r>
            <a:r>
              <a:rPr lang="en-US" dirty="0" err="1"/>
              <a:t>extrage</a:t>
            </a:r>
            <a:r>
              <a:rPr lang="en-US" dirty="0"/>
              <a:t> </a:t>
            </a:r>
            <a:r>
              <a:rPr lang="en-US" dirty="0" err="1"/>
              <a:t>mesajul</a:t>
            </a:r>
            <a:r>
              <a:rPr lang="en-US" dirty="0"/>
              <a:t> original </a:t>
            </a:r>
            <a:r>
              <a:rPr lang="en-US" dirty="0" err="1"/>
              <a:t>corectat</a:t>
            </a:r>
            <a:r>
              <a:rPr lang="en-US" dirty="0"/>
              <a:t>, </a:t>
            </a:r>
            <a:r>
              <a:rPr lang="en-US" dirty="0" err="1"/>
              <a:t>îndepărtând</a:t>
            </a:r>
            <a:r>
              <a:rPr lang="en-US" dirty="0"/>
              <a:t> </a:t>
            </a:r>
            <a:r>
              <a:rPr lang="en-US" dirty="0" err="1"/>
              <a:t>simbolurile</a:t>
            </a:r>
            <a:r>
              <a:rPr lang="en-US" dirty="0"/>
              <a:t> de </a:t>
            </a:r>
            <a:r>
              <a:rPr lang="en-US" dirty="0" err="1"/>
              <a:t>paritate</a:t>
            </a:r>
            <a:r>
              <a:rPr lang="en-US" dirty="0"/>
              <a:t> </a:t>
            </a:r>
            <a:r>
              <a:rPr lang="en-US" dirty="0" err="1"/>
              <a:t>și</a:t>
            </a:r>
            <a:r>
              <a:rPr lang="en-US" dirty="0"/>
              <a:t> </a:t>
            </a:r>
            <a:r>
              <a:rPr lang="en-US" dirty="0" err="1"/>
              <a:t>reconstituind</a:t>
            </a:r>
            <a:r>
              <a:rPr lang="en-US" dirty="0"/>
              <a:t> </a:t>
            </a:r>
            <a:r>
              <a:rPr lang="en-US" dirty="0" err="1"/>
              <a:t>polinomul</a:t>
            </a:r>
            <a:r>
              <a:rPr lang="en-US" dirty="0"/>
              <a:t> </a:t>
            </a:r>
            <a:r>
              <a:rPr lang="en-US" dirty="0" err="1"/>
              <a:t>mesajului</a:t>
            </a:r>
            <a:r>
              <a:rPr lang="en-US" dirty="0"/>
              <a:t> M(x)</a:t>
            </a:r>
            <a:r>
              <a:rPr lang="en-US" dirty="0">
                <a:effectLst/>
              </a:rPr>
              <a:t>M</a:t>
            </a:r>
            <a:r>
              <a:rPr lang="en-US" dirty="0"/>
              <a:t>(x).</a:t>
            </a:r>
          </a:p>
          <a:p>
            <a:endParaRPr lang="en-US" dirty="0"/>
          </a:p>
        </p:txBody>
      </p:sp>
    </p:spTree>
    <p:extLst>
      <p:ext uri="{BB962C8B-B14F-4D97-AF65-F5344CB8AC3E}">
        <p14:creationId xmlns:p14="http://schemas.microsoft.com/office/powerpoint/2010/main" val="208900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down)">
                                      <p:cBhvr>
                                        <p:cTn id="22" dur="500"/>
                                        <p:tgtEl>
                                          <p:spTgt spid="3">
                                            <p:txEl>
                                              <p:pRg st="5" end="5"/>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wipe(down)">
                                      <p:cBhvr>
                                        <p:cTn id="25" dur="500"/>
                                        <p:tgtEl>
                                          <p:spTgt spid="3">
                                            <p:txEl>
                                              <p:pRg st="6" end="6"/>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wipe(down)">
                                      <p:cBhvr>
                                        <p:cTn id="28" dur="500"/>
                                        <p:tgtEl>
                                          <p:spTgt spid="3">
                                            <p:txEl>
                                              <p:pRg st="7" end="7"/>
                                            </p:txEl>
                                          </p:spTgt>
                                        </p:tgtEl>
                                      </p:cBhvr>
                                    </p:animEffect>
                                  </p:childTnLst>
                                </p:cTn>
                              </p:par>
                              <p:par>
                                <p:cTn id="29" presetID="22" presetClass="entr" presetSubtype="4"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wipe(down)">
                                      <p:cBhvr>
                                        <p:cTn id="31" dur="500"/>
                                        <p:tgtEl>
                                          <p:spTgt spid="3">
                                            <p:txEl>
                                              <p:pRg st="8" end="8"/>
                                            </p:txEl>
                                          </p:spTgt>
                                        </p:tgtEl>
                                      </p:cBhvr>
                                    </p:animEffect>
                                  </p:childTnLst>
                                </p:cTn>
                              </p:par>
                              <p:par>
                                <p:cTn id="32" presetID="22" presetClass="entr" presetSubtype="4" fill="hold"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wipe(down)">
                                      <p:cBhvr>
                                        <p:cTn id="34" dur="500"/>
                                        <p:tgtEl>
                                          <p:spTgt spid="3">
                                            <p:txEl>
                                              <p:pRg st="9" end="9"/>
                                            </p:txEl>
                                          </p:spTgt>
                                        </p:tgtEl>
                                      </p:cBhvr>
                                    </p:animEffect>
                                  </p:childTnLst>
                                </p:cTn>
                              </p:par>
                              <p:par>
                                <p:cTn id="35" presetID="22" presetClass="entr" presetSubtype="4"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wipe(down)">
                                      <p:cBhvr>
                                        <p:cTn id="37" dur="500"/>
                                        <p:tgtEl>
                                          <p:spTgt spid="3">
                                            <p:txEl>
                                              <p:pRg st="10" end="10"/>
                                            </p:txEl>
                                          </p:spTgt>
                                        </p:tgtEl>
                                      </p:cBhvr>
                                    </p:animEffect>
                                  </p:childTnLst>
                                </p:cTn>
                              </p:par>
                              <p:par>
                                <p:cTn id="38" presetID="22" presetClass="entr" presetSubtype="4" fill="hold"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wipe(down)">
                                      <p:cBhvr>
                                        <p:cTn id="40" dur="500"/>
                                        <p:tgtEl>
                                          <p:spTgt spid="3">
                                            <p:txEl>
                                              <p:pRg st="11" end="11"/>
                                            </p:txEl>
                                          </p:spTgt>
                                        </p:tgtEl>
                                      </p:cBhvr>
                                    </p:animEffect>
                                  </p:childTnLst>
                                </p:cTn>
                              </p:par>
                              <p:par>
                                <p:cTn id="41" presetID="22" presetClass="entr" presetSubtype="4" fill="hold"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wipe(down)">
                                      <p:cBhvr>
                                        <p:cTn id="43" dur="500"/>
                                        <p:tgtEl>
                                          <p:spTgt spid="3">
                                            <p:txEl>
                                              <p:pRg st="12" end="12"/>
                                            </p:txEl>
                                          </p:spTgt>
                                        </p:tgtEl>
                                      </p:cBhvr>
                                    </p:animEffect>
                                  </p:childTnLst>
                                </p:cTn>
                              </p:par>
                              <p:par>
                                <p:cTn id="44" presetID="22" presetClass="entr" presetSubtype="4" fill="hold"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wipe(down)">
                                      <p:cBhvr>
                                        <p:cTn id="46"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7F3A1-780B-E8C6-4795-D6D9436120FD}"/>
              </a:ext>
            </a:extLst>
          </p:cNvPr>
          <p:cNvSpPr>
            <a:spLocks noGrp="1"/>
          </p:cNvSpPr>
          <p:nvPr>
            <p:ph type="title"/>
          </p:nvPr>
        </p:nvSpPr>
        <p:spPr>
          <a:xfrm>
            <a:off x="0" y="0"/>
            <a:ext cx="12192000" cy="942392"/>
          </a:xfrm>
        </p:spPr>
        <p:txBody>
          <a:bodyPr/>
          <a:lstStyle/>
          <a:p>
            <a:r>
              <a:rPr lang="en-US" dirty="0" err="1"/>
              <a:t>Tehnologiile</a:t>
            </a:r>
            <a:r>
              <a:rPr lang="en-US" dirty="0"/>
              <a:t> </a:t>
            </a:r>
            <a:r>
              <a:rPr lang="en-US" dirty="0" err="1"/>
              <a:t>folosite</a:t>
            </a:r>
            <a:endParaRPr lang="en-US" dirty="0"/>
          </a:p>
        </p:txBody>
      </p:sp>
      <p:sp>
        <p:nvSpPr>
          <p:cNvPr id="3" name="Content Placeholder 2">
            <a:extLst>
              <a:ext uri="{FF2B5EF4-FFF2-40B4-BE49-F238E27FC236}">
                <a16:creationId xmlns:a16="http://schemas.microsoft.com/office/drawing/2014/main" id="{076512FA-D4D4-ED58-A60D-FD970C0BF7A0}"/>
              </a:ext>
            </a:extLst>
          </p:cNvPr>
          <p:cNvSpPr>
            <a:spLocks noGrp="1"/>
          </p:cNvSpPr>
          <p:nvPr>
            <p:ph idx="1"/>
          </p:nvPr>
        </p:nvSpPr>
        <p:spPr>
          <a:xfrm>
            <a:off x="0" y="942392"/>
            <a:ext cx="12192000" cy="5915608"/>
          </a:xfrm>
        </p:spPr>
        <p:txBody>
          <a:bodyPr>
            <a:normAutofit fontScale="85000" lnSpcReduction="10000"/>
          </a:bodyPr>
          <a:lstStyle/>
          <a:p>
            <a:pPr>
              <a:buFont typeface="Tw Cen MT" panose="020B0602020104020603" pitchFamily="34" charset="0"/>
              <a:buChar char="†"/>
            </a:pPr>
            <a:r>
              <a:rPr lang="en-US" b="1" dirty="0" err="1"/>
              <a:t>Limbajul</a:t>
            </a:r>
            <a:r>
              <a:rPr lang="en-US" b="1" dirty="0"/>
              <a:t> de </a:t>
            </a:r>
            <a:r>
              <a:rPr lang="en-US" b="1" dirty="0" err="1"/>
              <a:t>Programare</a:t>
            </a:r>
            <a:r>
              <a:rPr lang="en-US" b="1" dirty="0"/>
              <a:t> Python</a:t>
            </a:r>
            <a:r>
              <a:rPr lang="en-US" dirty="0"/>
              <a:t>: Python </a:t>
            </a:r>
            <a:r>
              <a:rPr lang="en-US" dirty="0" err="1"/>
              <a:t>este</a:t>
            </a:r>
            <a:r>
              <a:rPr lang="en-US" dirty="0"/>
              <a:t> un </a:t>
            </a:r>
            <a:r>
              <a:rPr lang="en-US" dirty="0" err="1"/>
              <a:t>limbaj</a:t>
            </a:r>
            <a:r>
              <a:rPr lang="en-US" dirty="0"/>
              <a:t> de </a:t>
            </a:r>
            <a:r>
              <a:rPr lang="en-US" dirty="0" err="1"/>
              <a:t>programare</a:t>
            </a:r>
            <a:r>
              <a:rPr lang="en-US" dirty="0"/>
              <a:t> de </a:t>
            </a:r>
            <a:r>
              <a:rPr lang="en-US" dirty="0" err="1"/>
              <a:t>nivel</a:t>
            </a:r>
            <a:r>
              <a:rPr lang="en-US" dirty="0"/>
              <a:t> </a:t>
            </a:r>
            <a:r>
              <a:rPr lang="en-US" dirty="0" err="1"/>
              <a:t>înalt</a:t>
            </a:r>
            <a:r>
              <a:rPr lang="en-US" dirty="0"/>
              <a:t>, </a:t>
            </a:r>
            <a:r>
              <a:rPr lang="en-US" dirty="0" err="1"/>
              <a:t>interpretat</a:t>
            </a:r>
            <a:r>
              <a:rPr lang="en-US" dirty="0"/>
              <a:t>, care </a:t>
            </a:r>
            <a:r>
              <a:rPr lang="en-US" dirty="0" err="1"/>
              <a:t>este</a:t>
            </a:r>
            <a:r>
              <a:rPr lang="en-US" dirty="0"/>
              <a:t> </a:t>
            </a:r>
            <a:r>
              <a:rPr lang="en-US" dirty="0" err="1"/>
              <a:t>apreciat</a:t>
            </a:r>
            <a:r>
              <a:rPr lang="en-US" dirty="0"/>
              <a:t> </a:t>
            </a:r>
            <a:r>
              <a:rPr lang="en-US" dirty="0" err="1"/>
              <a:t>pentru</a:t>
            </a:r>
            <a:r>
              <a:rPr lang="en-US" dirty="0"/>
              <a:t> </a:t>
            </a:r>
            <a:r>
              <a:rPr lang="en-US" dirty="0" err="1"/>
              <a:t>simplitatea</a:t>
            </a:r>
            <a:r>
              <a:rPr lang="en-US" dirty="0"/>
              <a:t> </a:t>
            </a:r>
            <a:r>
              <a:rPr lang="en-US" dirty="0" err="1"/>
              <a:t>sa</a:t>
            </a:r>
            <a:r>
              <a:rPr lang="en-US" dirty="0"/>
              <a:t> </a:t>
            </a:r>
            <a:r>
              <a:rPr lang="en-US" dirty="0" err="1"/>
              <a:t>și</a:t>
            </a:r>
            <a:r>
              <a:rPr lang="en-US" dirty="0"/>
              <a:t> </a:t>
            </a:r>
            <a:r>
              <a:rPr lang="en-US" dirty="0" err="1"/>
              <a:t>pentru</a:t>
            </a:r>
            <a:r>
              <a:rPr lang="en-US" dirty="0"/>
              <a:t> </a:t>
            </a:r>
            <a:r>
              <a:rPr lang="en-US" dirty="0" err="1"/>
              <a:t>bibliotecile</a:t>
            </a:r>
            <a:r>
              <a:rPr lang="en-US" dirty="0"/>
              <a:t> </a:t>
            </a:r>
            <a:r>
              <a:rPr lang="en-US" dirty="0" err="1"/>
              <a:t>puternice</a:t>
            </a:r>
            <a:r>
              <a:rPr lang="en-US" dirty="0"/>
              <a:t>. Este </a:t>
            </a:r>
            <a:r>
              <a:rPr lang="en-US" dirty="0" err="1"/>
              <a:t>folosit</a:t>
            </a:r>
            <a:r>
              <a:rPr lang="en-US" dirty="0"/>
              <a:t> </a:t>
            </a:r>
            <a:r>
              <a:rPr lang="en-US" dirty="0" err="1"/>
              <a:t>pentru</a:t>
            </a:r>
            <a:r>
              <a:rPr lang="en-US" dirty="0"/>
              <a:t> a </a:t>
            </a:r>
            <a:r>
              <a:rPr lang="en-US" dirty="0" err="1"/>
              <a:t>scrie</a:t>
            </a:r>
            <a:r>
              <a:rPr lang="en-US" dirty="0"/>
              <a:t> </a:t>
            </a:r>
            <a:r>
              <a:rPr lang="en-US" dirty="0" err="1"/>
              <a:t>scriptul</a:t>
            </a:r>
            <a:r>
              <a:rPr lang="en-US" dirty="0"/>
              <a:t> de </a:t>
            </a:r>
            <a:r>
              <a:rPr lang="en-US" dirty="0" err="1"/>
              <a:t>codificare</a:t>
            </a:r>
            <a:r>
              <a:rPr lang="en-US" dirty="0"/>
              <a:t> </a:t>
            </a:r>
            <a:r>
              <a:rPr lang="en-US" dirty="0" err="1"/>
              <a:t>și</a:t>
            </a:r>
            <a:r>
              <a:rPr lang="en-US" dirty="0"/>
              <a:t> </a:t>
            </a:r>
            <a:r>
              <a:rPr lang="en-US" dirty="0" err="1"/>
              <a:t>decodificare</a:t>
            </a:r>
            <a:r>
              <a:rPr lang="en-US" dirty="0"/>
              <a:t>.</a:t>
            </a:r>
          </a:p>
          <a:p>
            <a:pPr>
              <a:buFont typeface="Tw Cen MT" panose="020B0602020104020603" pitchFamily="34" charset="0"/>
              <a:buChar char="†"/>
            </a:pPr>
            <a:r>
              <a:rPr lang="en-US" b="1" dirty="0" err="1"/>
              <a:t>Biblioteca</a:t>
            </a:r>
            <a:r>
              <a:rPr lang="en-US" b="1" dirty="0"/>
              <a:t> Reed-Solomon</a:t>
            </a:r>
            <a:r>
              <a:rPr lang="en-US" dirty="0"/>
              <a:t>: O </a:t>
            </a:r>
            <a:r>
              <a:rPr lang="en-US" dirty="0" err="1"/>
              <a:t>bibliotecă</a:t>
            </a:r>
            <a:r>
              <a:rPr lang="en-US" dirty="0"/>
              <a:t> Python </a:t>
            </a:r>
            <a:r>
              <a:rPr lang="en-US" dirty="0" err="1"/>
              <a:t>specializată</a:t>
            </a:r>
            <a:r>
              <a:rPr lang="en-US" dirty="0"/>
              <a:t> </a:t>
            </a:r>
            <a:r>
              <a:rPr lang="en-US" dirty="0" err="1"/>
              <a:t>pentru</a:t>
            </a:r>
            <a:r>
              <a:rPr lang="en-US" dirty="0"/>
              <a:t> </a:t>
            </a:r>
            <a:r>
              <a:rPr lang="en-US" dirty="0" err="1"/>
              <a:t>implementarea</a:t>
            </a:r>
            <a:r>
              <a:rPr lang="en-US" dirty="0"/>
              <a:t> </a:t>
            </a:r>
            <a:r>
              <a:rPr lang="en-US" dirty="0" err="1"/>
              <a:t>codurilor</a:t>
            </a:r>
            <a:r>
              <a:rPr lang="en-US" dirty="0"/>
              <a:t> Reed-Solomon. </a:t>
            </a:r>
            <a:r>
              <a:rPr lang="en-US" dirty="0" err="1"/>
              <a:t>Această</a:t>
            </a:r>
            <a:r>
              <a:rPr lang="en-US" dirty="0"/>
              <a:t> </a:t>
            </a:r>
            <a:r>
              <a:rPr lang="en-US" dirty="0" err="1"/>
              <a:t>bibliotecă</a:t>
            </a:r>
            <a:r>
              <a:rPr lang="en-US" dirty="0"/>
              <a:t> </a:t>
            </a:r>
            <a:r>
              <a:rPr lang="en-US" dirty="0" err="1"/>
              <a:t>oferă</a:t>
            </a:r>
            <a:r>
              <a:rPr lang="en-US" dirty="0"/>
              <a:t> </a:t>
            </a:r>
            <a:r>
              <a:rPr lang="en-US" dirty="0" err="1"/>
              <a:t>funcții</a:t>
            </a:r>
            <a:r>
              <a:rPr lang="en-US" dirty="0"/>
              <a:t> </a:t>
            </a:r>
            <a:r>
              <a:rPr lang="en-US" dirty="0" err="1"/>
              <a:t>pentru</a:t>
            </a:r>
            <a:r>
              <a:rPr lang="en-US" dirty="0"/>
              <a:t> </a:t>
            </a:r>
            <a:r>
              <a:rPr lang="en-US" dirty="0" err="1"/>
              <a:t>codificarea</a:t>
            </a:r>
            <a:r>
              <a:rPr lang="en-US" dirty="0"/>
              <a:t> </a:t>
            </a:r>
            <a:r>
              <a:rPr lang="en-US" dirty="0" err="1"/>
              <a:t>și</a:t>
            </a:r>
            <a:r>
              <a:rPr lang="en-US" dirty="0"/>
              <a:t> </a:t>
            </a:r>
            <a:r>
              <a:rPr lang="en-US" dirty="0" err="1"/>
              <a:t>decodificarea</a:t>
            </a:r>
            <a:r>
              <a:rPr lang="en-US" dirty="0"/>
              <a:t> </a:t>
            </a:r>
            <a:r>
              <a:rPr lang="en-US" dirty="0" err="1"/>
              <a:t>datelor</a:t>
            </a:r>
            <a:r>
              <a:rPr lang="en-US" dirty="0"/>
              <a:t> </a:t>
            </a:r>
            <a:r>
              <a:rPr lang="en-US" dirty="0" err="1"/>
              <a:t>folosind</a:t>
            </a:r>
            <a:r>
              <a:rPr lang="en-US" dirty="0"/>
              <a:t> </a:t>
            </a:r>
            <a:r>
              <a:rPr lang="en-US" dirty="0" err="1"/>
              <a:t>algoritmul</a:t>
            </a:r>
            <a:r>
              <a:rPr lang="en-US" dirty="0"/>
              <a:t> Reed-Solomon. </a:t>
            </a:r>
            <a:r>
              <a:rPr lang="en-US" dirty="0" err="1"/>
              <a:t>În</a:t>
            </a:r>
            <a:r>
              <a:rPr lang="en-US" dirty="0"/>
              <a:t> </a:t>
            </a:r>
            <a:r>
              <a:rPr lang="en-US" dirty="0" err="1"/>
              <a:t>exemplul</a:t>
            </a:r>
            <a:r>
              <a:rPr lang="en-US" dirty="0"/>
              <a:t> </a:t>
            </a:r>
            <a:r>
              <a:rPr lang="en-US" dirty="0" err="1"/>
              <a:t>nostru</a:t>
            </a:r>
            <a:r>
              <a:rPr lang="en-US" dirty="0"/>
              <a:t>, am </a:t>
            </a:r>
            <a:r>
              <a:rPr lang="en-US" dirty="0" err="1"/>
              <a:t>folosit</a:t>
            </a:r>
            <a:r>
              <a:rPr lang="en-US" dirty="0"/>
              <a:t> </a:t>
            </a:r>
            <a:r>
              <a:rPr lang="en-US" dirty="0" err="1"/>
              <a:t>biblioteca</a:t>
            </a:r>
            <a:r>
              <a:rPr lang="en-US" dirty="0"/>
              <a:t> “</a:t>
            </a:r>
            <a:r>
              <a:rPr lang="en-US" dirty="0" err="1"/>
              <a:t>reedsolo</a:t>
            </a:r>
            <a:r>
              <a:rPr lang="en-US" dirty="0"/>
              <a:t>”, care </a:t>
            </a:r>
            <a:r>
              <a:rPr lang="en-US" dirty="0" err="1"/>
              <a:t>este</a:t>
            </a:r>
            <a:r>
              <a:rPr lang="en-US" dirty="0"/>
              <a:t> o </a:t>
            </a:r>
            <a:r>
              <a:rPr lang="en-US" dirty="0" err="1"/>
              <a:t>implementare</a:t>
            </a:r>
            <a:r>
              <a:rPr lang="en-US" dirty="0"/>
              <a:t> Python a </a:t>
            </a:r>
            <a:r>
              <a:rPr lang="en-US" dirty="0" err="1"/>
              <a:t>codurilor</a:t>
            </a:r>
            <a:r>
              <a:rPr lang="en-US" dirty="0"/>
              <a:t> Reed-Solomon.</a:t>
            </a:r>
          </a:p>
          <a:p>
            <a:pPr>
              <a:buFont typeface="Tw Cen MT" panose="020B0602020104020603" pitchFamily="34" charset="0"/>
              <a:buChar char="†"/>
            </a:pPr>
            <a:r>
              <a:rPr lang="en-US" b="1" dirty="0" err="1"/>
              <a:t>Câmpuri</a:t>
            </a:r>
            <a:r>
              <a:rPr lang="en-US" b="1" dirty="0"/>
              <a:t> Finite (Galois Fields)</a:t>
            </a:r>
            <a:r>
              <a:rPr lang="en-US" dirty="0"/>
              <a:t>: </a:t>
            </a:r>
            <a:r>
              <a:rPr lang="en-US" dirty="0" err="1"/>
              <a:t>Algoritmul</a:t>
            </a:r>
            <a:r>
              <a:rPr lang="en-US" dirty="0"/>
              <a:t> Reed-Solomon </a:t>
            </a:r>
            <a:r>
              <a:rPr lang="en-US" dirty="0" err="1"/>
              <a:t>utilizează</a:t>
            </a:r>
            <a:r>
              <a:rPr lang="en-US" dirty="0"/>
              <a:t> </a:t>
            </a:r>
            <a:r>
              <a:rPr lang="en-US" dirty="0" err="1"/>
              <a:t>operații</a:t>
            </a:r>
            <a:r>
              <a:rPr lang="en-US" dirty="0"/>
              <a:t> </a:t>
            </a:r>
            <a:r>
              <a:rPr lang="en-US" dirty="0" err="1"/>
              <a:t>matematice</a:t>
            </a:r>
            <a:r>
              <a:rPr lang="en-US" dirty="0"/>
              <a:t> </a:t>
            </a:r>
            <a:r>
              <a:rPr lang="en-US" dirty="0" err="1"/>
              <a:t>într</a:t>
            </a:r>
            <a:r>
              <a:rPr lang="en-US" dirty="0"/>
              <a:t>-un </a:t>
            </a:r>
            <a:r>
              <a:rPr lang="en-US" dirty="0" err="1"/>
              <a:t>câmp</a:t>
            </a:r>
            <a:r>
              <a:rPr lang="en-US" dirty="0"/>
              <a:t> </a:t>
            </a:r>
            <a:r>
              <a:rPr lang="en-US" dirty="0" err="1"/>
              <a:t>finit</a:t>
            </a:r>
            <a:r>
              <a:rPr lang="en-US" dirty="0"/>
              <a:t>, specific GF(2^8) </a:t>
            </a:r>
            <a:r>
              <a:rPr lang="en-US" dirty="0" err="1"/>
              <a:t>pentru</a:t>
            </a:r>
            <a:r>
              <a:rPr lang="en-US" dirty="0"/>
              <a:t> </a:t>
            </a:r>
            <a:r>
              <a:rPr lang="en-US" dirty="0" err="1"/>
              <a:t>simboluri</a:t>
            </a:r>
            <a:r>
              <a:rPr lang="en-US" dirty="0"/>
              <a:t> de 8 </a:t>
            </a:r>
            <a:r>
              <a:rPr lang="en-US" dirty="0" err="1"/>
              <a:t>biți</a:t>
            </a:r>
            <a:r>
              <a:rPr lang="en-US" dirty="0"/>
              <a:t>. </a:t>
            </a:r>
            <a:r>
              <a:rPr lang="en-US" dirty="0" err="1"/>
              <a:t>Biblioteca</a:t>
            </a:r>
            <a:r>
              <a:rPr lang="en-US" dirty="0"/>
              <a:t> Reed-Solomon include </a:t>
            </a:r>
            <a:r>
              <a:rPr lang="en-US" dirty="0" err="1"/>
              <a:t>implementări</a:t>
            </a:r>
            <a:r>
              <a:rPr lang="en-US" dirty="0"/>
              <a:t> ale </a:t>
            </a:r>
            <a:r>
              <a:rPr lang="en-US" dirty="0" err="1"/>
              <a:t>acestor</a:t>
            </a:r>
            <a:r>
              <a:rPr lang="en-US" dirty="0"/>
              <a:t> </a:t>
            </a:r>
            <a:r>
              <a:rPr lang="en-US" dirty="0" err="1"/>
              <a:t>operații</a:t>
            </a:r>
            <a:r>
              <a:rPr lang="en-US" dirty="0"/>
              <a:t>, care sunt </a:t>
            </a:r>
            <a:r>
              <a:rPr lang="en-US" dirty="0" err="1"/>
              <a:t>esențiale</a:t>
            </a:r>
            <a:r>
              <a:rPr lang="en-US" dirty="0"/>
              <a:t> </a:t>
            </a:r>
            <a:r>
              <a:rPr lang="en-US" dirty="0" err="1"/>
              <a:t>pentru</a:t>
            </a:r>
            <a:r>
              <a:rPr lang="en-US" dirty="0"/>
              <a:t> </a:t>
            </a:r>
            <a:r>
              <a:rPr lang="en-US" dirty="0" err="1"/>
              <a:t>codificare</a:t>
            </a:r>
            <a:r>
              <a:rPr lang="en-US" dirty="0"/>
              <a:t> </a:t>
            </a:r>
            <a:r>
              <a:rPr lang="en-US" dirty="0" err="1"/>
              <a:t>și</a:t>
            </a:r>
            <a:r>
              <a:rPr lang="en-US" dirty="0"/>
              <a:t> </a:t>
            </a:r>
            <a:r>
              <a:rPr lang="en-US" dirty="0" err="1"/>
              <a:t>decodificare</a:t>
            </a:r>
            <a:r>
              <a:rPr lang="en-US" dirty="0"/>
              <a:t>.</a:t>
            </a:r>
          </a:p>
          <a:p>
            <a:pPr>
              <a:buFont typeface="Tw Cen MT" panose="020B0602020104020603" pitchFamily="34" charset="0"/>
              <a:buChar char="†"/>
            </a:pPr>
            <a:r>
              <a:rPr lang="en-US" b="1" dirty="0" err="1"/>
              <a:t>Algoritmi</a:t>
            </a:r>
            <a:r>
              <a:rPr lang="en-US" b="1" dirty="0"/>
              <a:t> </a:t>
            </a:r>
            <a:r>
              <a:rPr lang="en-US" b="1" dirty="0" err="1"/>
              <a:t>Matematici</a:t>
            </a:r>
            <a:r>
              <a:rPr lang="en-US" dirty="0"/>
              <a:t>: </a:t>
            </a:r>
            <a:r>
              <a:rPr lang="en-US" dirty="0" err="1"/>
              <a:t>Algoritmi</a:t>
            </a:r>
            <a:r>
              <a:rPr lang="en-US" dirty="0"/>
              <a:t> precum </a:t>
            </a:r>
            <a:r>
              <a:rPr lang="en-US" dirty="0" err="1"/>
              <a:t>Berlekamp</a:t>
            </a:r>
            <a:r>
              <a:rPr lang="en-US" dirty="0"/>
              <a:t>-Massey </a:t>
            </a:r>
            <a:r>
              <a:rPr lang="en-US" dirty="0" err="1"/>
              <a:t>sau</a:t>
            </a:r>
            <a:r>
              <a:rPr lang="en-US" dirty="0"/>
              <a:t> Euclid sunt </a:t>
            </a:r>
            <a:r>
              <a:rPr lang="en-US" dirty="0" err="1"/>
              <a:t>folosiți</a:t>
            </a:r>
            <a:r>
              <a:rPr lang="en-US" dirty="0"/>
              <a:t> </a:t>
            </a:r>
            <a:r>
              <a:rPr lang="en-US" dirty="0" err="1"/>
              <a:t>pentru</a:t>
            </a:r>
            <a:r>
              <a:rPr lang="en-US" dirty="0"/>
              <a:t> </a:t>
            </a:r>
            <a:r>
              <a:rPr lang="en-US" dirty="0" err="1"/>
              <a:t>procesul</a:t>
            </a:r>
            <a:r>
              <a:rPr lang="en-US" dirty="0"/>
              <a:t> de </a:t>
            </a:r>
            <a:r>
              <a:rPr lang="en-US" dirty="0" err="1"/>
              <a:t>decodificare</a:t>
            </a:r>
            <a:r>
              <a:rPr lang="en-US" dirty="0"/>
              <a:t> </a:t>
            </a:r>
            <a:r>
              <a:rPr lang="en-US" dirty="0" err="1"/>
              <a:t>și</a:t>
            </a:r>
            <a:r>
              <a:rPr lang="en-US" dirty="0"/>
              <a:t> </a:t>
            </a:r>
            <a:r>
              <a:rPr lang="en-US" dirty="0" err="1"/>
              <a:t>corecție</a:t>
            </a:r>
            <a:r>
              <a:rPr lang="en-US" dirty="0"/>
              <a:t> a </a:t>
            </a:r>
            <a:r>
              <a:rPr lang="en-US" dirty="0" err="1"/>
              <a:t>erorilor</a:t>
            </a:r>
            <a:r>
              <a:rPr lang="en-US" dirty="0"/>
              <a:t>. </a:t>
            </a:r>
            <a:r>
              <a:rPr lang="en-US" dirty="0" err="1"/>
              <a:t>Acești</a:t>
            </a:r>
            <a:r>
              <a:rPr lang="en-US" dirty="0"/>
              <a:t> </a:t>
            </a:r>
            <a:r>
              <a:rPr lang="en-US" dirty="0" err="1"/>
              <a:t>algoritmi</a:t>
            </a:r>
            <a:r>
              <a:rPr lang="en-US" dirty="0"/>
              <a:t> sunt </a:t>
            </a:r>
            <a:r>
              <a:rPr lang="en-US" dirty="0" err="1"/>
              <a:t>implementați</a:t>
            </a:r>
            <a:r>
              <a:rPr lang="en-US" dirty="0"/>
              <a:t> </a:t>
            </a:r>
            <a:r>
              <a:rPr lang="en-US" dirty="0" err="1"/>
              <a:t>în</a:t>
            </a:r>
            <a:r>
              <a:rPr lang="en-US" dirty="0"/>
              <a:t> </a:t>
            </a:r>
            <a:r>
              <a:rPr lang="en-US" dirty="0" err="1"/>
              <a:t>cadrul</a:t>
            </a:r>
            <a:r>
              <a:rPr lang="en-US" dirty="0"/>
              <a:t> </a:t>
            </a:r>
            <a:r>
              <a:rPr lang="en-US" dirty="0" err="1"/>
              <a:t>bibliotecii</a:t>
            </a:r>
            <a:r>
              <a:rPr lang="en-US" dirty="0"/>
              <a:t> </a:t>
            </a:r>
            <a:r>
              <a:rPr lang="en-US" dirty="0" err="1"/>
              <a:t>pentru</a:t>
            </a:r>
            <a:r>
              <a:rPr lang="en-US" dirty="0"/>
              <a:t> a </a:t>
            </a:r>
            <a:r>
              <a:rPr lang="en-US" dirty="0" err="1"/>
              <a:t>calcula</a:t>
            </a:r>
            <a:r>
              <a:rPr lang="en-US" dirty="0"/>
              <a:t> </a:t>
            </a:r>
            <a:r>
              <a:rPr lang="en-US" dirty="0" err="1"/>
              <a:t>polinomul</a:t>
            </a:r>
            <a:r>
              <a:rPr lang="en-US" dirty="0"/>
              <a:t> de </a:t>
            </a:r>
            <a:r>
              <a:rPr lang="en-US" dirty="0" err="1"/>
              <a:t>sindrom</a:t>
            </a:r>
            <a:r>
              <a:rPr lang="en-US" dirty="0"/>
              <a:t>, </a:t>
            </a:r>
            <a:r>
              <a:rPr lang="en-US" dirty="0" err="1"/>
              <a:t>localizatorul</a:t>
            </a:r>
            <a:r>
              <a:rPr lang="en-US" dirty="0"/>
              <a:t> de </a:t>
            </a:r>
            <a:r>
              <a:rPr lang="en-US" dirty="0" err="1"/>
              <a:t>erori</a:t>
            </a:r>
            <a:r>
              <a:rPr lang="en-US" dirty="0"/>
              <a:t> </a:t>
            </a:r>
            <a:r>
              <a:rPr lang="en-US" dirty="0" err="1"/>
              <a:t>și</a:t>
            </a:r>
            <a:r>
              <a:rPr lang="en-US" dirty="0"/>
              <a:t> </a:t>
            </a:r>
            <a:r>
              <a:rPr lang="en-US" dirty="0" err="1"/>
              <a:t>polinomul</a:t>
            </a:r>
            <a:r>
              <a:rPr lang="en-US" dirty="0"/>
              <a:t> evaluator al </a:t>
            </a:r>
            <a:r>
              <a:rPr lang="en-US" dirty="0" err="1"/>
              <a:t>erorilor</a:t>
            </a:r>
            <a:r>
              <a:rPr lang="en-US" dirty="0"/>
              <a:t>.</a:t>
            </a:r>
          </a:p>
          <a:p>
            <a:pPr>
              <a:buFont typeface="Tw Cen MT" panose="020B0602020104020603" pitchFamily="34" charset="0"/>
              <a:buChar char="†"/>
            </a:pPr>
            <a:r>
              <a:rPr lang="en-US" b="1" dirty="0" err="1"/>
              <a:t>Tratarea</a:t>
            </a:r>
            <a:r>
              <a:rPr lang="en-US" b="1" dirty="0"/>
              <a:t> </a:t>
            </a:r>
            <a:r>
              <a:rPr lang="en-US" b="1" dirty="0" err="1"/>
              <a:t>Datelor</a:t>
            </a:r>
            <a:r>
              <a:rPr lang="en-US" dirty="0"/>
              <a:t>: </a:t>
            </a:r>
            <a:r>
              <a:rPr lang="en-US" dirty="0" err="1"/>
              <a:t>Deoarece</a:t>
            </a:r>
            <a:r>
              <a:rPr lang="en-US" dirty="0"/>
              <a:t> </a:t>
            </a:r>
            <a:r>
              <a:rPr lang="en-US" dirty="0" err="1"/>
              <a:t>mesajele</a:t>
            </a:r>
            <a:r>
              <a:rPr lang="en-US" dirty="0"/>
              <a:t> </a:t>
            </a:r>
            <a:r>
              <a:rPr lang="en-US" dirty="0" err="1"/>
              <a:t>și</a:t>
            </a:r>
            <a:r>
              <a:rPr lang="en-US" dirty="0"/>
              <a:t> </a:t>
            </a:r>
            <a:r>
              <a:rPr lang="en-US" dirty="0" err="1"/>
              <a:t>codurile</a:t>
            </a:r>
            <a:r>
              <a:rPr lang="en-US" dirty="0"/>
              <a:t> sunt </a:t>
            </a:r>
            <a:r>
              <a:rPr lang="en-US" dirty="0" err="1"/>
              <a:t>reprezentate</a:t>
            </a:r>
            <a:r>
              <a:rPr lang="en-US" dirty="0"/>
              <a:t> ca </a:t>
            </a:r>
            <a:r>
              <a:rPr lang="en-US" dirty="0" err="1"/>
              <a:t>șiruri</a:t>
            </a:r>
            <a:r>
              <a:rPr lang="en-US" dirty="0"/>
              <a:t> de </a:t>
            </a:r>
            <a:r>
              <a:rPr lang="en-US" dirty="0" err="1"/>
              <a:t>octeți</a:t>
            </a:r>
            <a:r>
              <a:rPr lang="en-US" dirty="0"/>
              <a:t>, sunt </a:t>
            </a:r>
            <a:r>
              <a:rPr lang="en-US" dirty="0" err="1"/>
              <a:t>necesare</a:t>
            </a:r>
            <a:r>
              <a:rPr lang="en-US" dirty="0"/>
              <a:t> </a:t>
            </a:r>
            <a:r>
              <a:rPr lang="en-US" dirty="0" err="1"/>
              <a:t>funcții</a:t>
            </a:r>
            <a:r>
              <a:rPr lang="en-US" dirty="0"/>
              <a:t> </a:t>
            </a:r>
            <a:r>
              <a:rPr lang="en-US" dirty="0" err="1"/>
              <a:t>pentru</a:t>
            </a:r>
            <a:r>
              <a:rPr lang="en-US" dirty="0"/>
              <a:t> </a:t>
            </a:r>
            <a:r>
              <a:rPr lang="en-US" dirty="0" err="1"/>
              <a:t>manipularea</a:t>
            </a:r>
            <a:r>
              <a:rPr lang="en-US" dirty="0"/>
              <a:t> </a:t>
            </a:r>
            <a:r>
              <a:rPr lang="en-US" dirty="0" err="1"/>
              <a:t>și</a:t>
            </a:r>
            <a:r>
              <a:rPr lang="en-US" dirty="0"/>
              <a:t> </a:t>
            </a:r>
            <a:r>
              <a:rPr lang="en-US" dirty="0" err="1"/>
              <a:t>conversia</a:t>
            </a:r>
            <a:r>
              <a:rPr lang="en-US" dirty="0"/>
              <a:t> </a:t>
            </a:r>
            <a:r>
              <a:rPr lang="en-US" dirty="0" err="1"/>
              <a:t>acestor</a:t>
            </a:r>
            <a:r>
              <a:rPr lang="en-US" dirty="0"/>
              <a:t> date, </a:t>
            </a:r>
            <a:r>
              <a:rPr lang="en-US" dirty="0" err="1"/>
              <a:t>inclusiv</a:t>
            </a:r>
            <a:r>
              <a:rPr lang="en-US" dirty="0"/>
              <a:t> </a:t>
            </a:r>
            <a:r>
              <a:rPr lang="en-US" dirty="0" err="1"/>
              <a:t>umplerea</a:t>
            </a:r>
            <a:r>
              <a:rPr lang="en-US" dirty="0"/>
              <a:t> </a:t>
            </a:r>
            <a:r>
              <a:rPr lang="en-US" dirty="0" err="1"/>
              <a:t>mesajelor</a:t>
            </a:r>
            <a:r>
              <a:rPr lang="en-US" dirty="0"/>
              <a:t> </a:t>
            </a:r>
            <a:r>
              <a:rPr lang="en-US" dirty="0" err="1"/>
              <a:t>până</a:t>
            </a:r>
            <a:r>
              <a:rPr lang="en-US" dirty="0"/>
              <a:t> la </a:t>
            </a:r>
            <a:r>
              <a:rPr lang="en-US" dirty="0" err="1"/>
              <a:t>lungimea</a:t>
            </a:r>
            <a:r>
              <a:rPr lang="en-US" dirty="0"/>
              <a:t> </a:t>
            </a:r>
            <a:r>
              <a:rPr lang="en-US" dirty="0" err="1"/>
              <a:t>necesară</a:t>
            </a:r>
            <a:r>
              <a:rPr lang="en-US" dirty="0"/>
              <a:t> </a:t>
            </a:r>
            <a:r>
              <a:rPr lang="en-US" dirty="0" err="1"/>
              <a:t>și</a:t>
            </a:r>
            <a:r>
              <a:rPr lang="en-US" dirty="0"/>
              <a:t> </a:t>
            </a:r>
            <a:r>
              <a:rPr lang="en-US" dirty="0" err="1"/>
              <a:t>extragerea</a:t>
            </a:r>
            <a:r>
              <a:rPr lang="en-US" dirty="0"/>
              <a:t> </a:t>
            </a:r>
            <a:r>
              <a:rPr lang="en-US" dirty="0" err="1"/>
              <a:t>mesajului</a:t>
            </a:r>
            <a:r>
              <a:rPr lang="en-US" dirty="0"/>
              <a:t> </a:t>
            </a:r>
            <a:r>
              <a:rPr lang="en-US" dirty="0" err="1"/>
              <a:t>corectat</a:t>
            </a:r>
            <a:r>
              <a:rPr lang="en-US" dirty="0"/>
              <a:t> </a:t>
            </a:r>
            <a:r>
              <a:rPr lang="en-US" dirty="0" err="1"/>
              <a:t>după</a:t>
            </a:r>
            <a:r>
              <a:rPr lang="en-US" dirty="0"/>
              <a:t> </a:t>
            </a:r>
            <a:r>
              <a:rPr lang="en-US" dirty="0" err="1"/>
              <a:t>decodificare</a:t>
            </a:r>
            <a:r>
              <a:rPr lang="en-US" dirty="0"/>
              <a:t>.</a:t>
            </a:r>
          </a:p>
        </p:txBody>
      </p:sp>
    </p:spTree>
    <p:extLst>
      <p:ext uri="{BB962C8B-B14F-4D97-AF65-F5344CB8AC3E}">
        <p14:creationId xmlns:p14="http://schemas.microsoft.com/office/powerpoint/2010/main" val="29894352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1183-A46D-02FC-5EFE-A5391118118B}"/>
              </a:ext>
            </a:extLst>
          </p:cNvPr>
          <p:cNvSpPr>
            <a:spLocks noGrp="1"/>
          </p:cNvSpPr>
          <p:nvPr>
            <p:ph type="title"/>
          </p:nvPr>
        </p:nvSpPr>
        <p:spPr>
          <a:xfrm>
            <a:off x="0" y="0"/>
            <a:ext cx="12192000" cy="1066799"/>
          </a:xfrm>
        </p:spPr>
        <p:txBody>
          <a:bodyPr/>
          <a:lstStyle/>
          <a:p>
            <a:r>
              <a:rPr lang="en-US" dirty="0" err="1"/>
              <a:t>Rezultat</a:t>
            </a:r>
            <a:endParaRPr lang="en-US" dirty="0"/>
          </a:p>
        </p:txBody>
      </p:sp>
      <p:pic>
        <p:nvPicPr>
          <p:cNvPr id="5" name="Content Placeholder 4" descr="A screen shot of a computer&#10;&#10;Description automatically generated">
            <a:extLst>
              <a:ext uri="{FF2B5EF4-FFF2-40B4-BE49-F238E27FC236}">
                <a16:creationId xmlns:a16="http://schemas.microsoft.com/office/drawing/2014/main" id="{C80E0AFC-2E4E-6021-A2E5-4A9288FEC06C}"/>
              </a:ext>
            </a:extLst>
          </p:cNvPr>
          <p:cNvPicPr>
            <a:picLocks noGrp="1" noChangeAspect="1"/>
          </p:cNvPicPr>
          <p:nvPr>
            <p:ph idx="1"/>
          </p:nvPr>
        </p:nvPicPr>
        <p:blipFill>
          <a:blip r:embed="rId2"/>
          <a:stretch>
            <a:fillRect/>
          </a:stretch>
        </p:blipFill>
        <p:spPr>
          <a:xfrm>
            <a:off x="-1" y="1066798"/>
            <a:ext cx="12193041" cy="5791201"/>
          </a:xfrm>
        </p:spPr>
      </p:pic>
    </p:spTree>
    <p:extLst>
      <p:ext uri="{BB962C8B-B14F-4D97-AF65-F5344CB8AC3E}">
        <p14:creationId xmlns:p14="http://schemas.microsoft.com/office/powerpoint/2010/main" val="4101919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9101300" y="2542568"/>
            <a:ext cx="3084891" cy="1478570"/>
          </a:xfrm>
        </p:spPr>
        <p:txBody>
          <a:bodyPr>
            <a:normAutofit/>
          </a:bodyPr>
          <a:lstStyle/>
          <a:p>
            <a:r>
              <a:rPr lang="en-US" sz="3200" dirty="0" err="1"/>
              <a:t>cuprins</a:t>
            </a: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800100" y="9525"/>
            <a:ext cx="8427620" cy="6858002"/>
          </a:xfrm>
        </p:spPr>
        <p:txBody>
          <a:bodyPr>
            <a:normAutofit fontScale="70000" lnSpcReduction="20000"/>
          </a:bodyPr>
          <a:lstStyle/>
          <a:p>
            <a:pPr>
              <a:lnSpc>
                <a:spcPct val="110000"/>
              </a:lnSpc>
              <a:buFont typeface="Wingdings" panose="05000000000000000000" pitchFamily="2" charset="2"/>
              <a:buChar char="v"/>
            </a:pPr>
            <a:r>
              <a:rPr lang="en-US" sz="2300" b="1" dirty="0">
                <a:latin typeface="Times New Roman" panose="02020603050405020304" pitchFamily="18" charset="0"/>
                <a:cs typeface="Times New Roman" panose="02020603050405020304" pitchFamily="18" charset="0"/>
              </a:rPr>
              <a:t>SCURTA ISTORIE – 3</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Importanța</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Corectării</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Erorilor</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în</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Comunicarea</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Digitală</a:t>
            </a:r>
            <a:r>
              <a:rPr lang="en-US" sz="2300" b="1" dirty="0">
                <a:latin typeface="Times New Roman" panose="02020603050405020304" pitchFamily="18" charset="0"/>
                <a:cs typeface="Times New Roman" panose="02020603050405020304" pitchFamily="18" charset="0"/>
              </a:rPr>
              <a:t> – 4</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Justificarea</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temei</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abordate</a:t>
            </a:r>
            <a:r>
              <a:rPr lang="en-US" sz="2300" b="1" dirty="0">
                <a:latin typeface="Times New Roman" panose="02020603050405020304" pitchFamily="18" charset="0"/>
                <a:cs typeface="Times New Roman" panose="02020603050405020304" pitchFamily="18" charset="0"/>
              </a:rPr>
              <a:t> – 5</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Fundamentele</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Matematice</a:t>
            </a:r>
            <a:r>
              <a:rPr lang="en-US" sz="2300" b="1" dirty="0">
                <a:latin typeface="Times New Roman" panose="02020603050405020304" pitchFamily="18" charset="0"/>
                <a:cs typeface="Times New Roman" panose="02020603050405020304" pitchFamily="18" charset="0"/>
              </a:rPr>
              <a:t> ale </a:t>
            </a:r>
            <a:r>
              <a:rPr lang="en-US" sz="2300" b="1" dirty="0" err="1">
                <a:latin typeface="Times New Roman" panose="02020603050405020304" pitchFamily="18" charset="0"/>
                <a:cs typeface="Times New Roman" panose="02020603050405020304" pitchFamily="18" charset="0"/>
              </a:rPr>
              <a:t>Codurilor</a:t>
            </a:r>
            <a:r>
              <a:rPr lang="en-US" sz="2300" b="1" dirty="0">
                <a:latin typeface="Times New Roman" panose="02020603050405020304" pitchFamily="18" charset="0"/>
                <a:cs typeface="Times New Roman" panose="02020603050405020304" pitchFamily="18" charset="0"/>
              </a:rPr>
              <a:t> Reed-Solomon – 6</a:t>
            </a:r>
          </a:p>
          <a:p>
            <a:pPr>
              <a:lnSpc>
                <a:spcPct val="110000"/>
              </a:lnSpc>
              <a:buFont typeface="Wingdings" panose="05000000000000000000" pitchFamily="2" charset="2"/>
              <a:buChar char="v"/>
            </a:pPr>
            <a:r>
              <a:rPr lang="en-US" sz="2300" b="1" dirty="0">
                <a:latin typeface="Times New Roman" panose="02020603050405020304" pitchFamily="18" charset="0"/>
                <a:cs typeface="Times New Roman" panose="02020603050405020304" pitchFamily="18" charset="0"/>
              </a:rPr>
              <a:t>PROCEDURA – 7-8</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Proprietati</a:t>
            </a:r>
            <a:r>
              <a:rPr lang="en-US" sz="2300" b="1" dirty="0">
                <a:latin typeface="Times New Roman" panose="02020603050405020304" pitchFamily="18" charset="0"/>
                <a:cs typeface="Times New Roman" panose="02020603050405020304" pitchFamily="18" charset="0"/>
              </a:rPr>
              <a:t> – 9-10</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Exemplul</a:t>
            </a:r>
            <a:r>
              <a:rPr lang="en-US" sz="2300" b="1" dirty="0">
                <a:latin typeface="Times New Roman" panose="02020603050405020304" pitchFamily="18" charset="0"/>
                <a:cs typeface="Times New Roman" panose="02020603050405020304" pitchFamily="18" charset="0"/>
              </a:rPr>
              <a:t> pe care il </a:t>
            </a:r>
            <a:r>
              <a:rPr lang="en-US" sz="2300" b="1" dirty="0" err="1">
                <a:latin typeface="Times New Roman" panose="02020603050405020304" pitchFamily="18" charset="0"/>
                <a:cs typeface="Times New Roman" panose="02020603050405020304" pitchFamily="18" charset="0"/>
              </a:rPr>
              <a:t>implementam</a:t>
            </a:r>
            <a:r>
              <a:rPr lang="en-US" sz="2300" b="1" dirty="0">
                <a:latin typeface="Times New Roman" panose="02020603050405020304" pitchFamily="18" charset="0"/>
                <a:cs typeface="Times New Roman" panose="02020603050405020304" pitchFamily="18" charset="0"/>
              </a:rPr>
              <a:t> – 11</a:t>
            </a:r>
          </a:p>
          <a:p>
            <a:pPr>
              <a:lnSpc>
                <a:spcPct val="110000"/>
              </a:lnSpc>
              <a:buFont typeface="Wingdings" panose="05000000000000000000" pitchFamily="2" charset="2"/>
              <a:buChar char="v"/>
            </a:pPr>
            <a:r>
              <a:rPr lang="en-US" sz="2300" b="1" dirty="0">
                <a:latin typeface="Times New Roman" panose="02020603050405020304" pitchFamily="18" charset="0"/>
                <a:cs typeface="Times New Roman" panose="02020603050405020304" pitchFamily="18" charset="0"/>
              </a:rPr>
              <a:t>ERORI DE SIMBOL -12</a:t>
            </a:r>
          </a:p>
          <a:p>
            <a:pPr>
              <a:lnSpc>
                <a:spcPct val="110000"/>
              </a:lnSpc>
              <a:buFont typeface="Wingdings" panose="05000000000000000000" pitchFamily="2" charset="2"/>
              <a:buChar char="v"/>
            </a:pPr>
            <a:r>
              <a:rPr lang="en-US" sz="2300" b="1" dirty="0">
                <a:latin typeface="Times New Roman" panose="02020603050405020304" pitchFamily="18" charset="0"/>
                <a:cs typeface="Times New Roman" panose="02020603050405020304" pitchFamily="18" charset="0"/>
              </a:rPr>
              <a:t>DECODING -13</a:t>
            </a:r>
          </a:p>
          <a:p>
            <a:pPr>
              <a:lnSpc>
                <a:spcPct val="110000"/>
              </a:lnSpc>
              <a:buFont typeface="Wingdings" panose="05000000000000000000" pitchFamily="2" charset="2"/>
              <a:buChar char="v"/>
            </a:pPr>
            <a:r>
              <a:rPr lang="en-US" sz="2300" b="1" dirty="0">
                <a:latin typeface="Times New Roman" panose="02020603050405020304" pitchFamily="18" charset="0"/>
                <a:cs typeface="Times New Roman" panose="02020603050405020304" pitchFamily="18" charset="0"/>
              </a:rPr>
              <a:t>CASTIGUL DIN CODARE -14</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Campul</a:t>
            </a:r>
            <a:r>
              <a:rPr lang="en-US" sz="2300" b="1" dirty="0">
                <a:latin typeface="Times New Roman" panose="02020603050405020304" pitchFamily="18" charset="0"/>
                <a:cs typeface="Times New Roman" panose="02020603050405020304" pitchFamily="18" charset="0"/>
              </a:rPr>
              <a:t> arithmetic </a:t>
            </a:r>
            <a:r>
              <a:rPr lang="en-US" sz="2300" b="1" dirty="0" err="1">
                <a:latin typeface="Times New Roman" panose="02020603050405020304" pitchFamily="18" charset="0"/>
                <a:cs typeface="Times New Roman" panose="02020603050405020304" pitchFamily="18" charset="0"/>
              </a:rPr>
              <a:t>finit</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galois</a:t>
            </a:r>
            <a:r>
              <a:rPr lang="en-US" sz="2300" b="1" dirty="0">
                <a:latin typeface="Times New Roman" panose="02020603050405020304" pitchFamily="18" charset="0"/>
                <a:cs typeface="Times New Roman" panose="02020603050405020304" pitchFamily="18" charset="0"/>
              </a:rPr>
              <a:t>) – 15</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Codul</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algoritmului</a:t>
            </a:r>
            <a:r>
              <a:rPr lang="en-US" sz="2300" b="1" dirty="0">
                <a:latin typeface="Times New Roman" panose="02020603050405020304" pitchFamily="18" charset="0"/>
                <a:cs typeface="Times New Roman" panose="02020603050405020304" pitchFamily="18" charset="0"/>
              </a:rPr>
              <a:t> RS(255, 223) – 16</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Explicarea</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matematicA</a:t>
            </a:r>
            <a:r>
              <a:rPr lang="en-US" sz="2300" b="1" dirty="0">
                <a:latin typeface="Times New Roman" panose="02020603050405020304" pitchFamily="18" charset="0"/>
                <a:cs typeface="Times New Roman" panose="02020603050405020304" pitchFamily="18" charset="0"/>
              </a:rPr>
              <a:t> a </a:t>
            </a:r>
            <a:r>
              <a:rPr lang="en-US" sz="2300" b="1" dirty="0" err="1">
                <a:latin typeface="Times New Roman" panose="02020603050405020304" pitchFamily="18" charset="0"/>
                <a:cs typeface="Times New Roman" panose="02020603050405020304" pitchFamily="18" charset="0"/>
              </a:rPr>
              <a:t>algoritmului</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codului</a:t>
            </a:r>
            <a:r>
              <a:rPr lang="en-US" sz="2300" b="1" dirty="0">
                <a:latin typeface="Times New Roman" panose="02020603050405020304" pitchFamily="18" charset="0"/>
                <a:cs typeface="Times New Roman" panose="02020603050405020304" pitchFamily="18" charset="0"/>
              </a:rPr>
              <a:t> – 17</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Tehnologiile</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folosite</a:t>
            </a:r>
            <a:r>
              <a:rPr lang="en-US" sz="2300" b="1" dirty="0">
                <a:latin typeface="Times New Roman" panose="02020603050405020304" pitchFamily="18" charset="0"/>
                <a:cs typeface="Times New Roman" panose="02020603050405020304" pitchFamily="18" charset="0"/>
              </a:rPr>
              <a:t> – 18</a:t>
            </a:r>
          </a:p>
          <a:p>
            <a:pPr>
              <a:lnSpc>
                <a:spcPct val="110000"/>
              </a:lnSpc>
              <a:buFont typeface="Wingdings" panose="05000000000000000000" pitchFamily="2" charset="2"/>
              <a:buChar char="v"/>
            </a:pPr>
            <a:r>
              <a:rPr lang="en-US" sz="2300" b="1" dirty="0">
                <a:latin typeface="Times New Roman" panose="02020603050405020304" pitchFamily="18" charset="0"/>
                <a:cs typeface="Times New Roman" panose="02020603050405020304" pitchFamily="18" charset="0"/>
              </a:rPr>
              <a:t>REZULTAT – 19</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Interpretarea</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rezultatului</a:t>
            </a:r>
            <a:r>
              <a:rPr lang="en-US" sz="2300" b="1" dirty="0">
                <a:latin typeface="Times New Roman" panose="02020603050405020304" pitchFamily="18" charset="0"/>
                <a:cs typeface="Times New Roman" panose="02020603050405020304" pitchFamily="18" charset="0"/>
              </a:rPr>
              <a:t> – 20</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Concluzie</a:t>
            </a:r>
            <a:r>
              <a:rPr lang="en-US" sz="2300" b="1" dirty="0">
                <a:latin typeface="Times New Roman" panose="02020603050405020304" pitchFamily="18" charset="0"/>
                <a:cs typeface="Times New Roman" panose="02020603050405020304" pitchFamily="18" charset="0"/>
              </a:rPr>
              <a:t> – 21</a:t>
            </a:r>
          </a:p>
          <a:p>
            <a:pPr>
              <a:lnSpc>
                <a:spcPct val="110000"/>
              </a:lnSpc>
              <a:buFont typeface="Wingdings" panose="05000000000000000000" pitchFamily="2" charset="2"/>
              <a:buChar char="v"/>
            </a:pPr>
            <a:r>
              <a:rPr lang="en-US" sz="2300" b="1" dirty="0">
                <a:latin typeface="Times New Roman" panose="02020603050405020304" pitchFamily="18" charset="0"/>
                <a:cs typeface="Times New Roman" panose="02020603050405020304" pitchFamily="18" charset="0"/>
              </a:rPr>
              <a:t>Link </a:t>
            </a:r>
            <a:r>
              <a:rPr lang="en-US" sz="2300" b="1" dirty="0" err="1">
                <a:latin typeface="Times New Roman" panose="02020603050405020304" pitchFamily="18" charset="0"/>
                <a:cs typeface="Times New Roman" panose="02020603050405020304" pitchFamily="18" charset="0"/>
              </a:rPr>
              <a:t>catre</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codul</a:t>
            </a:r>
            <a:r>
              <a:rPr lang="en-US" sz="2300" b="1" dirty="0">
                <a:latin typeface="Times New Roman" panose="02020603050405020304" pitchFamily="18" charset="0"/>
                <a:cs typeface="Times New Roman" panose="02020603050405020304" pitchFamily="18" charset="0"/>
              </a:rPr>
              <a:t> de pe </a:t>
            </a:r>
            <a:r>
              <a:rPr lang="en-US" sz="2300" b="1" dirty="0" err="1">
                <a:latin typeface="Times New Roman" panose="02020603050405020304" pitchFamily="18" charset="0"/>
                <a:cs typeface="Times New Roman" panose="02020603050405020304" pitchFamily="18" charset="0"/>
              </a:rPr>
              <a:t>github</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si</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bibliografie</a:t>
            </a:r>
            <a:r>
              <a:rPr lang="en-US" sz="2300" b="1" dirty="0">
                <a:latin typeface="Times New Roman" panose="02020603050405020304" pitchFamily="18" charset="0"/>
                <a:cs typeface="Times New Roman" panose="02020603050405020304" pitchFamily="18" charset="0"/>
              </a:rPr>
              <a:t> – 22</a:t>
            </a:r>
          </a:p>
          <a:p>
            <a:pPr>
              <a:lnSpc>
                <a:spcPct val="110000"/>
              </a:lnSpc>
              <a:buFont typeface="Wingdings" panose="05000000000000000000" pitchFamily="2" charset="2"/>
              <a:buChar char="v"/>
            </a:pPr>
            <a:r>
              <a:rPr lang="en-US" sz="2300" b="1" dirty="0" err="1">
                <a:latin typeface="Times New Roman" panose="02020603050405020304" pitchFamily="18" charset="0"/>
                <a:cs typeface="Times New Roman" panose="02020603050405020304" pitchFamily="18" charset="0"/>
              </a:rPr>
              <a:t>Sfarsit</a:t>
            </a:r>
            <a:r>
              <a:rPr lang="en-US" sz="2300" b="1" dirty="0">
                <a:latin typeface="Times New Roman" panose="02020603050405020304" pitchFamily="18" charset="0"/>
                <a:cs typeface="Times New Roman" panose="02020603050405020304" pitchFamily="18" charset="0"/>
              </a:rPr>
              <a:t> - 23</a:t>
            </a:r>
          </a:p>
          <a:p>
            <a:pPr>
              <a:lnSpc>
                <a:spcPct val="110000"/>
              </a:lnSpc>
            </a:pPr>
            <a:endParaRPr lang="en-US" dirty="0"/>
          </a:p>
          <a:p>
            <a:pPr>
              <a:lnSpc>
                <a:spcPct val="110000"/>
              </a:lnSpc>
            </a:pPr>
            <a:endParaRPr lang="en-US" dirty="0"/>
          </a:p>
          <a:p>
            <a:pPr>
              <a:lnSpc>
                <a:spcPct val="110000"/>
              </a:lnSpc>
            </a:pPr>
            <a:endParaRPr lang="en-US" dirty="0"/>
          </a:p>
          <a:p>
            <a:pPr>
              <a:lnSpc>
                <a:spcPct val="110000"/>
              </a:lnSpc>
            </a:pPr>
            <a:endParaRPr lang="en-US" dirty="0"/>
          </a:p>
          <a:p>
            <a:pPr>
              <a:lnSpc>
                <a:spcPct val="110000"/>
              </a:lnSpc>
            </a:pPr>
            <a:endParaRPr lang="en-US" dirty="0"/>
          </a:p>
          <a:p>
            <a:pPr>
              <a:lnSpc>
                <a:spcPct val="110000"/>
              </a:lnSpc>
            </a:pPr>
            <a:endParaRPr lang="en-US" dirty="0"/>
          </a:p>
          <a:p>
            <a:pPr>
              <a:lnSpc>
                <a:spcPct val="110000"/>
              </a:lnSpc>
            </a:pPr>
            <a:endParaRPr lang="en-US" dirty="0"/>
          </a:p>
          <a:p>
            <a:pPr>
              <a:lnSpc>
                <a:spcPct val="110000"/>
              </a:lnSpc>
            </a:pPr>
            <a:endParaRPr lang="en-US" b="1" dirty="0"/>
          </a:p>
          <a:p>
            <a:pPr>
              <a:lnSpc>
                <a:spcPct val="110000"/>
              </a:lnSpc>
            </a:pPr>
            <a:endParaRPr lang="en-US" b="1" dirty="0"/>
          </a:p>
          <a:p>
            <a:pPr>
              <a:lnSpc>
                <a:spcPct val="110000"/>
              </a:lnSpc>
            </a:pPr>
            <a:endParaRPr lang="en-US" b="1" dirty="0"/>
          </a:p>
          <a:p>
            <a:pPr>
              <a:lnSpc>
                <a:spcPct val="110000"/>
              </a:lnSpc>
            </a:pPr>
            <a:endParaRPr lang="en-US" b="1" dirty="0"/>
          </a:p>
          <a:p>
            <a:pPr>
              <a:lnSpc>
                <a:spcPct val="110000"/>
              </a:lnSpc>
            </a:pPr>
            <a:endParaRPr lang="en-US" b="1" dirty="0"/>
          </a:p>
          <a:p>
            <a:pPr>
              <a:lnSpc>
                <a:spcPct val="110000"/>
              </a:lnSpc>
            </a:pPr>
            <a:endParaRPr lang="en-US" b="1" dirty="0"/>
          </a:p>
          <a:p>
            <a:pPr>
              <a:lnSpc>
                <a:spcPct val="110000"/>
              </a:lnSpc>
            </a:pPr>
            <a:endParaRPr lang="en-US" b="1" dirty="0"/>
          </a:p>
          <a:p>
            <a:pPr>
              <a:lnSpc>
                <a:spcPct val="110000"/>
              </a:lnSpc>
            </a:pPr>
            <a:endParaRPr lang="en-US" b="1" dirty="0"/>
          </a:p>
          <a:p>
            <a:pPr>
              <a:lnSpc>
                <a:spcPct val="110000"/>
              </a:lnSpc>
            </a:pPr>
            <a:endParaRPr lang="en-US" sz="2400" b="1" dirty="0"/>
          </a:p>
          <a:p>
            <a:pPr>
              <a:lnSpc>
                <a:spcPct val="110000"/>
              </a:lnSpc>
            </a:pPr>
            <a:endParaRPr lang="en-US" sz="2400" b="1" dirty="0"/>
          </a:p>
          <a:p>
            <a:pPr>
              <a:lnSpc>
                <a:spcPct val="110000"/>
              </a:lnSpc>
            </a:pPr>
            <a:endParaRPr lang="en-US" sz="1600" dirty="0"/>
          </a:p>
        </p:txBody>
      </p:sp>
    </p:spTree>
    <p:extLst>
      <p:ext uri="{BB962C8B-B14F-4D97-AF65-F5344CB8AC3E}">
        <p14:creationId xmlns:p14="http://schemas.microsoft.com/office/powerpoint/2010/main" val="109484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FC85E-F68B-AA34-E4F8-1D0EA9870DF7}"/>
              </a:ext>
            </a:extLst>
          </p:cNvPr>
          <p:cNvSpPr>
            <a:spLocks noGrp="1"/>
          </p:cNvSpPr>
          <p:nvPr>
            <p:ph type="title"/>
          </p:nvPr>
        </p:nvSpPr>
        <p:spPr>
          <a:xfrm>
            <a:off x="0" y="2"/>
            <a:ext cx="12192000" cy="503852"/>
          </a:xfrm>
        </p:spPr>
        <p:txBody>
          <a:bodyPr>
            <a:normAutofit fontScale="90000"/>
          </a:bodyPr>
          <a:lstStyle/>
          <a:p>
            <a:r>
              <a:rPr lang="en-US" dirty="0" err="1"/>
              <a:t>Interpretarea</a:t>
            </a:r>
            <a:r>
              <a:rPr lang="en-US" dirty="0"/>
              <a:t> </a:t>
            </a:r>
            <a:r>
              <a:rPr lang="en-US" dirty="0" err="1"/>
              <a:t>rezultatului</a:t>
            </a:r>
            <a:endParaRPr lang="en-US" dirty="0"/>
          </a:p>
        </p:txBody>
      </p:sp>
      <p:sp>
        <p:nvSpPr>
          <p:cNvPr id="3" name="Content Placeholder 2">
            <a:extLst>
              <a:ext uri="{FF2B5EF4-FFF2-40B4-BE49-F238E27FC236}">
                <a16:creationId xmlns:a16="http://schemas.microsoft.com/office/drawing/2014/main" id="{C5D3CD1D-BA6A-EC5A-438D-844750E514D8}"/>
              </a:ext>
            </a:extLst>
          </p:cNvPr>
          <p:cNvSpPr>
            <a:spLocks noGrp="1"/>
          </p:cNvSpPr>
          <p:nvPr>
            <p:ph idx="1"/>
          </p:nvPr>
        </p:nvSpPr>
        <p:spPr>
          <a:xfrm>
            <a:off x="0" y="503855"/>
            <a:ext cx="12192000" cy="6354144"/>
          </a:xfrm>
        </p:spPr>
        <p:txBody>
          <a:bodyPr>
            <a:normAutofit fontScale="92500" lnSpcReduction="20000"/>
          </a:bodyPr>
          <a:lstStyle/>
          <a:p>
            <a:pPr>
              <a:buFont typeface="Tw Cen MT" panose="020B0602020104020603" pitchFamily="34" charset="0"/>
              <a:buChar char="≈"/>
            </a:pPr>
            <a:r>
              <a:rPr lang="en-US" dirty="0" err="1"/>
              <a:t>Rezultatul</a:t>
            </a:r>
            <a:r>
              <a:rPr lang="en-US" dirty="0"/>
              <a:t> pe care l-</a:t>
            </a:r>
            <a:r>
              <a:rPr lang="en-US" dirty="0" err="1"/>
              <a:t>ați</a:t>
            </a:r>
            <a:r>
              <a:rPr lang="en-US" dirty="0"/>
              <a:t> </a:t>
            </a:r>
            <a:r>
              <a:rPr lang="en-US" dirty="0" err="1"/>
              <a:t>furnizat</a:t>
            </a:r>
            <a:r>
              <a:rPr lang="en-US" dirty="0"/>
              <a:t> </a:t>
            </a:r>
            <a:r>
              <a:rPr lang="en-US" dirty="0" err="1"/>
              <a:t>indică</a:t>
            </a:r>
            <a:r>
              <a:rPr lang="en-US" dirty="0"/>
              <a:t> </a:t>
            </a:r>
            <a:r>
              <a:rPr lang="en-US" dirty="0" err="1"/>
              <a:t>faptul</a:t>
            </a:r>
            <a:r>
              <a:rPr lang="en-US" dirty="0"/>
              <a:t> </a:t>
            </a:r>
            <a:r>
              <a:rPr lang="en-US" dirty="0" err="1"/>
              <a:t>că</a:t>
            </a:r>
            <a:r>
              <a:rPr lang="en-US" dirty="0"/>
              <a:t> </a:t>
            </a:r>
            <a:r>
              <a:rPr lang="en-US" dirty="0" err="1"/>
              <a:t>programul</a:t>
            </a:r>
            <a:r>
              <a:rPr lang="en-US" dirty="0"/>
              <a:t> a </a:t>
            </a:r>
            <a:r>
              <a:rPr lang="en-US" dirty="0" err="1"/>
              <a:t>funcționat</a:t>
            </a:r>
            <a:r>
              <a:rPr lang="en-US" dirty="0"/>
              <a:t> </a:t>
            </a:r>
            <a:r>
              <a:rPr lang="en-US" dirty="0" err="1"/>
              <a:t>corect</a:t>
            </a:r>
            <a:r>
              <a:rPr lang="en-US" dirty="0"/>
              <a:t> </a:t>
            </a:r>
            <a:r>
              <a:rPr lang="en-US" dirty="0" err="1"/>
              <a:t>în</a:t>
            </a:r>
            <a:r>
              <a:rPr lang="en-US" dirty="0"/>
              <a:t> </a:t>
            </a:r>
            <a:r>
              <a:rPr lang="en-US" dirty="0" err="1"/>
              <a:t>codificarea</a:t>
            </a:r>
            <a:r>
              <a:rPr lang="en-US" dirty="0"/>
              <a:t> </a:t>
            </a:r>
            <a:r>
              <a:rPr lang="en-US" dirty="0" err="1"/>
              <a:t>și</a:t>
            </a:r>
            <a:r>
              <a:rPr lang="en-US" dirty="0"/>
              <a:t> </a:t>
            </a:r>
            <a:r>
              <a:rPr lang="en-US" dirty="0" err="1"/>
              <a:t>decodificarea</a:t>
            </a:r>
            <a:r>
              <a:rPr lang="en-US" dirty="0"/>
              <a:t> </a:t>
            </a:r>
            <a:r>
              <a:rPr lang="en-US" dirty="0" err="1"/>
              <a:t>mesajului</a:t>
            </a:r>
            <a:r>
              <a:rPr lang="en-US" dirty="0"/>
              <a:t> </a:t>
            </a:r>
            <a:r>
              <a:rPr lang="en-US" dirty="0" err="1"/>
              <a:t>folosind</a:t>
            </a:r>
            <a:r>
              <a:rPr lang="en-US" dirty="0"/>
              <a:t> </a:t>
            </a:r>
            <a:r>
              <a:rPr lang="en-US" dirty="0" err="1"/>
              <a:t>algoritmul</a:t>
            </a:r>
            <a:r>
              <a:rPr lang="en-US" dirty="0"/>
              <a:t> Reed-Solomon RS(255, 223). </a:t>
            </a:r>
            <a:r>
              <a:rPr lang="en-US" dirty="0" err="1"/>
              <a:t>Iată</a:t>
            </a:r>
            <a:r>
              <a:rPr lang="en-US" dirty="0"/>
              <a:t> </a:t>
            </a:r>
            <a:r>
              <a:rPr lang="en-US" dirty="0" err="1"/>
              <a:t>ce</a:t>
            </a:r>
            <a:r>
              <a:rPr lang="en-US" dirty="0"/>
              <a:t> </a:t>
            </a:r>
            <a:r>
              <a:rPr lang="en-US" dirty="0" err="1"/>
              <a:t>înseamnă</a:t>
            </a:r>
            <a:r>
              <a:rPr lang="en-US" dirty="0"/>
              <a:t> </a:t>
            </a:r>
            <a:r>
              <a:rPr lang="en-US" dirty="0" err="1"/>
              <a:t>fiecare</a:t>
            </a:r>
            <a:r>
              <a:rPr lang="en-US" dirty="0"/>
              <a:t> </a:t>
            </a:r>
            <a:r>
              <a:rPr lang="en-US" dirty="0" err="1"/>
              <a:t>parte</a:t>
            </a:r>
            <a:r>
              <a:rPr lang="en-US" dirty="0"/>
              <a:t> a </a:t>
            </a:r>
            <a:r>
              <a:rPr lang="en-US" dirty="0" err="1"/>
              <a:t>rezultatului</a:t>
            </a:r>
            <a:r>
              <a:rPr lang="en-US" dirty="0"/>
              <a:t>:</a:t>
            </a:r>
          </a:p>
          <a:p>
            <a:pPr>
              <a:buFont typeface="Tw Cen MT" panose="020B0602020104020603" pitchFamily="34" charset="0"/>
              <a:buChar char="≈"/>
            </a:pPr>
            <a:r>
              <a:rPr lang="en-US" b="1" dirty="0" err="1"/>
              <a:t>Mesajul</a:t>
            </a:r>
            <a:r>
              <a:rPr lang="en-US" b="1" dirty="0"/>
              <a:t> original</a:t>
            </a:r>
            <a:r>
              <a:rPr lang="en-US" dirty="0"/>
              <a:t>: Este </a:t>
            </a:r>
            <a:r>
              <a:rPr lang="en-US" dirty="0" err="1"/>
              <a:t>mesajul</a:t>
            </a:r>
            <a:r>
              <a:rPr lang="en-US" dirty="0"/>
              <a:t> </a:t>
            </a:r>
            <a:r>
              <a:rPr lang="en-US" dirty="0" err="1"/>
              <a:t>inițial</a:t>
            </a:r>
            <a:r>
              <a:rPr lang="en-US" dirty="0"/>
              <a:t> pe care </a:t>
            </a:r>
            <a:r>
              <a:rPr lang="en-US" dirty="0" err="1"/>
              <a:t>doriți</a:t>
            </a:r>
            <a:r>
              <a:rPr lang="en-US" dirty="0"/>
              <a:t> </a:t>
            </a:r>
            <a:r>
              <a:rPr lang="en-US" dirty="0" err="1"/>
              <a:t>să</a:t>
            </a:r>
            <a:r>
              <a:rPr lang="en-US" dirty="0"/>
              <a:t>-l </a:t>
            </a:r>
            <a:r>
              <a:rPr lang="en-US" dirty="0" err="1"/>
              <a:t>transmiteți</a:t>
            </a:r>
            <a:r>
              <a:rPr lang="en-US" dirty="0"/>
              <a:t>. </a:t>
            </a:r>
            <a:r>
              <a:rPr lang="en-US" dirty="0" err="1"/>
              <a:t>În</a:t>
            </a:r>
            <a:r>
              <a:rPr lang="en-US" dirty="0"/>
              <a:t> </a:t>
            </a:r>
            <a:r>
              <a:rPr lang="en-US" dirty="0" err="1"/>
              <a:t>cazul</a:t>
            </a:r>
            <a:r>
              <a:rPr lang="en-US" dirty="0"/>
              <a:t> </a:t>
            </a:r>
            <a:r>
              <a:rPr lang="en-US" dirty="0" err="1"/>
              <a:t>acesta</a:t>
            </a:r>
            <a:r>
              <a:rPr lang="en-US" dirty="0"/>
              <a:t>, </a:t>
            </a:r>
            <a:r>
              <a:rPr lang="en-US" dirty="0" err="1"/>
              <a:t>este</a:t>
            </a:r>
            <a:r>
              <a:rPr lang="en-US" dirty="0"/>
              <a:t> un </a:t>
            </a:r>
            <a:r>
              <a:rPr lang="en-US" dirty="0" err="1"/>
              <a:t>șir</a:t>
            </a:r>
            <a:r>
              <a:rPr lang="en-US" dirty="0"/>
              <a:t> de </a:t>
            </a:r>
            <a:r>
              <a:rPr lang="en-US" dirty="0" err="1"/>
              <a:t>octeți</a:t>
            </a:r>
            <a:r>
              <a:rPr lang="en-US" dirty="0"/>
              <a:t> (bytes) </a:t>
            </a:r>
            <a:r>
              <a:rPr lang="en-US" dirty="0" err="1"/>
              <a:t>reprezentând</a:t>
            </a:r>
            <a:r>
              <a:rPr lang="en-US" dirty="0"/>
              <a:t> </a:t>
            </a:r>
            <a:r>
              <a:rPr lang="en-US" dirty="0" err="1"/>
              <a:t>textul</a:t>
            </a:r>
            <a:r>
              <a:rPr lang="en-US" dirty="0"/>
              <a:t> "</a:t>
            </a:r>
            <a:r>
              <a:rPr lang="en-US" dirty="0" err="1"/>
              <a:t>Exemplu</a:t>
            </a:r>
            <a:r>
              <a:rPr lang="en-US" dirty="0"/>
              <a:t> de </a:t>
            </a:r>
            <a:r>
              <a:rPr lang="en-US" dirty="0" err="1"/>
              <a:t>mesaj</a:t>
            </a:r>
            <a:r>
              <a:rPr lang="en-US" dirty="0"/>
              <a:t> </a:t>
            </a:r>
            <a:r>
              <a:rPr lang="en-US" dirty="0" err="1"/>
              <a:t>pentru</a:t>
            </a:r>
            <a:r>
              <a:rPr lang="en-US" dirty="0"/>
              <a:t> </a:t>
            </a:r>
            <a:r>
              <a:rPr lang="en-US" dirty="0" err="1"/>
              <a:t>codificarea</a:t>
            </a:r>
            <a:r>
              <a:rPr lang="en-US" dirty="0"/>
              <a:t> Reed-Solomon RS(255, 223)".</a:t>
            </a:r>
          </a:p>
          <a:p>
            <a:pPr>
              <a:buFont typeface="Tw Cen MT" panose="020B0602020104020603" pitchFamily="34" charset="0"/>
              <a:buChar char="≈"/>
            </a:pPr>
            <a:r>
              <a:rPr lang="en-US" b="1" dirty="0" err="1"/>
              <a:t>Mesajul</a:t>
            </a:r>
            <a:r>
              <a:rPr lang="en-US" b="1" dirty="0"/>
              <a:t> </a:t>
            </a:r>
            <a:r>
              <a:rPr lang="en-US" b="1" dirty="0" err="1"/>
              <a:t>decodificat</a:t>
            </a:r>
            <a:r>
              <a:rPr lang="en-US" dirty="0"/>
              <a:t>: </a:t>
            </a:r>
            <a:r>
              <a:rPr lang="en-US" dirty="0" err="1"/>
              <a:t>Acesta</a:t>
            </a:r>
            <a:r>
              <a:rPr lang="en-US" dirty="0"/>
              <a:t> </a:t>
            </a:r>
            <a:r>
              <a:rPr lang="en-US" dirty="0" err="1"/>
              <a:t>este</a:t>
            </a:r>
            <a:r>
              <a:rPr lang="en-US" dirty="0"/>
              <a:t> </a:t>
            </a:r>
            <a:r>
              <a:rPr lang="en-US" dirty="0" err="1"/>
              <a:t>mesajul</a:t>
            </a:r>
            <a:r>
              <a:rPr lang="en-US" dirty="0"/>
              <a:t> </a:t>
            </a:r>
            <a:r>
              <a:rPr lang="en-US" dirty="0" err="1"/>
              <a:t>după</a:t>
            </a:r>
            <a:r>
              <a:rPr lang="en-US" dirty="0"/>
              <a:t> </a:t>
            </a:r>
            <a:r>
              <a:rPr lang="en-US" dirty="0" err="1"/>
              <a:t>ce</a:t>
            </a:r>
            <a:r>
              <a:rPr lang="en-US" dirty="0"/>
              <a:t> a </a:t>
            </a:r>
            <a:r>
              <a:rPr lang="en-US" dirty="0" err="1"/>
              <a:t>fost</a:t>
            </a:r>
            <a:r>
              <a:rPr lang="en-US" dirty="0"/>
              <a:t> </a:t>
            </a:r>
            <a:r>
              <a:rPr lang="en-US" dirty="0" err="1"/>
              <a:t>codificat</a:t>
            </a:r>
            <a:r>
              <a:rPr lang="en-US" dirty="0"/>
              <a:t>, </a:t>
            </a:r>
            <a:r>
              <a:rPr lang="en-US" dirty="0" err="1"/>
              <a:t>posibil</a:t>
            </a:r>
            <a:r>
              <a:rPr lang="en-US" dirty="0"/>
              <a:t> </a:t>
            </a:r>
            <a:r>
              <a:rPr lang="en-US" dirty="0" err="1"/>
              <a:t>alterat</a:t>
            </a:r>
            <a:r>
              <a:rPr lang="en-US" dirty="0"/>
              <a:t> </a:t>
            </a:r>
            <a:r>
              <a:rPr lang="en-US" dirty="0" err="1"/>
              <a:t>prin</a:t>
            </a:r>
            <a:r>
              <a:rPr lang="en-US" dirty="0"/>
              <a:t> </a:t>
            </a:r>
            <a:r>
              <a:rPr lang="en-US" dirty="0" err="1"/>
              <a:t>introducerea</a:t>
            </a:r>
            <a:r>
              <a:rPr lang="en-US" dirty="0"/>
              <a:t> </a:t>
            </a:r>
            <a:r>
              <a:rPr lang="en-US" dirty="0" err="1"/>
              <a:t>unei</a:t>
            </a:r>
            <a:r>
              <a:rPr lang="en-US" dirty="0"/>
              <a:t> </a:t>
            </a:r>
            <a:r>
              <a:rPr lang="en-US" dirty="0" err="1"/>
              <a:t>erori</a:t>
            </a:r>
            <a:r>
              <a:rPr lang="en-US" dirty="0"/>
              <a:t>, </a:t>
            </a:r>
            <a:r>
              <a:rPr lang="en-US" dirty="0" err="1"/>
              <a:t>și</a:t>
            </a:r>
            <a:r>
              <a:rPr lang="en-US" dirty="0"/>
              <a:t> </a:t>
            </a:r>
            <a:r>
              <a:rPr lang="en-US" dirty="0" err="1"/>
              <a:t>apoi</a:t>
            </a:r>
            <a:r>
              <a:rPr lang="en-US" dirty="0"/>
              <a:t> </a:t>
            </a:r>
            <a:r>
              <a:rPr lang="en-US" dirty="0" err="1"/>
              <a:t>decodificat</a:t>
            </a:r>
            <a:r>
              <a:rPr lang="en-US" dirty="0"/>
              <a:t>. </a:t>
            </a:r>
            <a:r>
              <a:rPr lang="en-US" dirty="0" err="1"/>
              <a:t>Observăm</a:t>
            </a:r>
            <a:r>
              <a:rPr lang="en-US" dirty="0"/>
              <a:t> </a:t>
            </a:r>
            <a:r>
              <a:rPr lang="en-US" dirty="0" err="1"/>
              <a:t>că</a:t>
            </a:r>
            <a:r>
              <a:rPr lang="en-US" dirty="0"/>
              <a:t> </a:t>
            </a:r>
            <a:r>
              <a:rPr lang="en-US" dirty="0" err="1"/>
              <a:t>mesajul</a:t>
            </a:r>
            <a:r>
              <a:rPr lang="en-US" dirty="0"/>
              <a:t> </a:t>
            </a:r>
            <a:r>
              <a:rPr lang="en-US" dirty="0" err="1"/>
              <a:t>decodificat</a:t>
            </a:r>
            <a:r>
              <a:rPr lang="en-US" dirty="0"/>
              <a:t> </a:t>
            </a:r>
            <a:r>
              <a:rPr lang="en-US" dirty="0" err="1"/>
              <a:t>este</a:t>
            </a:r>
            <a:r>
              <a:rPr lang="en-US" dirty="0"/>
              <a:t> identic cu </a:t>
            </a:r>
            <a:r>
              <a:rPr lang="en-US" dirty="0" err="1"/>
              <a:t>mesajul</a:t>
            </a:r>
            <a:r>
              <a:rPr lang="en-US" dirty="0"/>
              <a:t> original, </a:t>
            </a:r>
            <a:r>
              <a:rPr lang="en-US" dirty="0" err="1"/>
              <a:t>urmat</a:t>
            </a:r>
            <a:r>
              <a:rPr lang="en-US" dirty="0"/>
              <a:t> de o </a:t>
            </a:r>
            <a:r>
              <a:rPr lang="en-US" dirty="0" err="1"/>
              <a:t>serie</a:t>
            </a:r>
            <a:r>
              <a:rPr lang="en-US" dirty="0"/>
              <a:t> de </a:t>
            </a:r>
            <a:r>
              <a:rPr lang="en-US" dirty="0" err="1"/>
              <a:t>octeți</a:t>
            </a:r>
            <a:r>
              <a:rPr lang="en-US" dirty="0"/>
              <a:t> cu </a:t>
            </a:r>
            <a:r>
              <a:rPr lang="en-US" dirty="0" err="1"/>
              <a:t>valoarea</a:t>
            </a:r>
            <a:r>
              <a:rPr lang="en-US" dirty="0"/>
              <a:t> zero (‘\x00’). </a:t>
            </a:r>
            <a:r>
              <a:rPr lang="en-US" dirty="0" err="1"/>
              <a:t>Acești</a:t>
            </a:r>
            <a:r>
              <a:rPr lang="en-US" dirty="0"/>
              <a:t> </a:t>
            </a:r>
            <a:r>
              <a:rPr lang="en-US" dirty="0" err="1"/>
              <a:t>octeți</a:t>
            </a:r>
            <a:r>
              <a:rPr lang="en-US" dirty="0"/>
              <a:t> cu zero sunt </a:t>
            </a:r>
            <a:r>
              <a:rPr lang="en-US" dirty="0" err="1"/>
              <a:t>adăugați</a:t>
            </a:r>
            <a:r>
              <a:rPr lang="en-US" dirty="0"/>
              <a:t> </a:t>
            </a:r>
            <a:r>
              <a:rPr lang="en-US" dirty="0" err="1"/>
              <a:t>pentru</a:t>
            </a:r>
            <a:r>
              <a:rPr lang="en-US" dirty="0"/>
              <a:t> a </a:t>
            </a:r>
            <a:r>
              <a:rPr lang="en-US" dirty="0" err="1"/>
              <a:t>completa</a:t>
            </a:r>
            <a:r>
              <a:rPr lang="en-US" dirty="0"/>
              <a:t> </a:t>
            </a:r>
            <a:r>
              <a:rPr lang="en-US" dirty="0" err="1"/>
              <a:t>mesajul</a:t>
            </a:r>
            <a:r>
              <a:rPr lang="en-US" dirty="0"/>
              <a:t> </a:t>
            </a:r>
            <a:r>
              <a:rPr lang="en-US" dirty="0" err="1"/>
              <a:t>până</a:t>
            </a:r>
            <a:r>
              <a:rPr lang="en-US" dirty="0"/>
              <a:t> la </a:t>
            </a:r>
            <a:r>
              <a:rPr lang="en-US" dirty="0" err="1"/>
              <a:t>lungimea</a:t>
            </a:r>
            <a:r>
              <a:rPr lang="en-US" dirty="0"/>
              <a:t> </a:t>
            </a:r>
            <a:r>
              <a:rPr lang="en-US" dirty="0" err="1"/>
              <a:t>necesară</a:t>
            </a:r>
            <a:r>
              <a:rPr lang="en-US" dirty="0"/>
              <a:t> </a:t>
            </a:r>
            <a:r>
              <a:rPr lang="en-US" dirty="0" err="1"/>
              <a:t>pentru</a:t>
            </a:r>
            <a:r>
              <a:rPr lang="en-US" dirty="0"/>
              <a:t> </a:t>
            </a:r>
            <a:r>
              <a:rPr lang="en-US" dirty="0" err="1"/>
              <a:t>codificare</a:t>
            </a:r>
            <a:r>
              <a:rPr lang="en-US" dirty="0"/>
              <a:t> (223 de </a:t>
            </a:r>
            <a:r>
              <a:rPr lang="en-US" dirty="0" err="1"/>
              <a:t>octeți</a:t>
            </a:r>
            <a:r>
              <a:rPr lang="en-US" dirty="0"/>
              <a:t> </a:t>
            </a:r>
            <a:r>
              <a:rPr lang="en-US" dirty="0" err="1"/>
              <a:t>în</a:t>
            </a:r>
            <a:r>
              <a:rPr lang="en-US" dirty="0"/>
              <a:t> </a:t>
            </a:r>
            <a:r>
              <a:rPr lang="en-US" dirty="0" err="1"/>
              <a:t>acest</a:t>
            </a:r>
            <a:r>
              <a:rPr lang="en-US" dirty="0"/>
              <a:t> </a:t>
            </a:r>
            <a:r>
              <a:rPr lang="en-US" dirty="0" err="1"/>
              <a:t>caz</a:t>
            </a:r>
            <a:r>
              <a:rPr lang="en-US" dirty="0"/>
              <a:t>). </a:t>
            </a:r>
            <a:r>
              <a:rPr lang="en-US" dirty="0" err="1"/>
              <a:t>Prezența</a:t>
            </a:r>
            <a:r>
              <a:rPr lang="en-US" dirty="0"/>
              <a:t> lor </a:t>
            </a:r>
            <a:r>
              <a:rPr lang="en-US" dirty="0" err="1"/>
              <a:t>indică</a:t>
            </a:r>
            <a:r>
              <a:rPr lang="en-US" dirty="0"/>
              <a:t> </a:t>
            </a:r>
            <a:r>
              <a:rPr lang="en-US" dirty="0" err="1"/>
              <a:t>faptul</a:t>
            </a:r>
            <a:r>
              <a:rPr lang="en-US" dirty="0"/>
              <a:t> </a:t>
            </a:r>
            <a:r>
              <a:rPr lang="en-US" dirty="0" err="1"/>
              <a:t>că</a:t>
            </a:r>
            <a:r>
              <a:rPr lang="en-US" dirty="0"/>
              <a:t> </a:t>
            </a:r>
            <a:r>
              <a:rPr lang="en-US" dirty="0" err="1"/>
              <a:t>mesajul</a:t>
            </a:r>
            <a:r>
              <a:rPr lang="en-US" dirty="0"/>
              <a:t> original a </a:t>
            </a:r>
            <a:r>
              <a:rPr lang="en-US" dirty="0" err="1"/>
              <a:t>fost</a:t>
            </a:r>
            <a:r>
              <a:rPr lang="en-US" dirty="0"/>
              <a:t> </a:t>
            </a:r>
            <a:r>
              <a:rPr lang="en-US" dirty="0" err="1"/>
              <a:t>mai</a:t>
            </a:r>
            <a:r>
              <a:rPr lang="en-US" dirty="0"/>
              <a:t> </a:t>
            </a:r>
            <a:r>
              <a:rPr lang="en-US" dirty="0" err="1"/>
              <a:t>scurt</a:t>
            </a:r>
            <a:r>
              <a:rPr lang="en-US" dirty="0"/>
              <a:t> </a:t>
            </a:r>
            <a:r>
              <a:rPr lang="en-US" dirty="0" err="1"/>
              <a:t>decât</a:t>
            </a:r>
            <a:r>
              <a:rPr lang="en-US" dirty="0"/>
              <a:t> </a:t>
            </a:r>
            <a:r>
              <a:rPr lang="en-US" dirty="0" err="1"/>
              <a:t>lungimea</a:t>
            </a:r>
            <a:r>
              <a:rPr lang="en-US" dirty="0"/>
              <a:t> </a:t>
            </a:r>
            <a:r>
              <a:rPr lang="en-US" dirty="0" err="1"/>
              <a:t>maximă</a:t>
            </a:r>
            <a:r>
              <a:rPr lang="en-US" dirty="0"/>
              <a:t> a </a:t>
            </a:r>
            <a:r>
              <a:rPr lang="en-US" dirty="0" err="1"/>
              <a:t>blocului</a:t>
            </a:r>
            <a:r>
              <a:rPr lang="en-US" dirty="0"/>
              <a:t> de date.</a:t>
            </a:r>
          </a:p>
          <a:p>
            <a:pPr>
              <a:buFont typeface="Tw Cen MT" panose="020B0602020104020603" pitchFamily="34" charset="0"/>
              <a:buChar char="≈"/>
            </a:pPr>
            <a:r>
              <a:rPr lang="en-US" b="1" dirty="0" err="1"/>
              <a:t>Mesajul</a:t>
            </a:r>
            <a:r>
              <a:rPr lang="en-US" b="1" dirty="0"/>
              <a:t> </a:t>
            </a:r>
            <a:r>
              <a:rPr lang="en-US" b="1" dirty="0" err="1"/>
              <a:t>decodificat</a:t>
            </a:r>
            <a:r>
              <a:rPr lang="en-US" b="1" dirty="0"/>
              <a:t> cu </a:t>
            </a:r>
            <a:r>
              <a:rPr lang="en-US" b="1" dirty="0" err="1"/>
              <a:t>eroare</a:t>
            </a:r>
            <a:r>
              <a:rPr lang="en-US" dirty="0"/>
              <a:t>: </a:t>
            </a:r>
            <a:r>
              <a:rPr lang="en-US" dirty="0" err="1"/>
              <a:t>Aceasta</a:t>
            </a:r>
            <a:r>
              <a:rPr lang="en-US" dirty="0"/>
              <a:t> </a:t>
            </a:r>
            <a:r>
              <a:rPr lang="en-US" dirty="0" err="1"/>
              <a:t>este</a:t>
            </a:r>
            <a:r>
              <a:rPr lang="en-US" dirty="0"/>
              <a:t> </a:t>
            </a:r>
            <a:r>
              <a:rPr lang="en-US" dirty="0" err="1"/>
              <a:t>partea</a:t>
            </a:r>
            <a:r>
              <a:rPr lang="en-US" dirty="0"/>
              <a:t> </a:t>
            </a:r>
            <a:r>
              <a:rPr lang="en-US" dirty="0" err="1"/>
              <a:t>mesajului</a:t>
            </a:r>
            <a:r>
              <a:rPr lang="en-US" dirty="0"/>
              <a:t> care </a:t>
            </a:r>
            <a:r>
              <a:rPr lang="en-US" dirty="0" err="1"/>
              <a:t>arată</a:t>
            </a:r>
            <a:r>
              <a:rPr lang="en-US" dirty="0"/>
              <a:t> </a:t>
            </a:r>
            <a:r>
              <a:rPr lang="en-US" dirty="0" err="1"/>
              <a:t>rezultatul</a:t>
            </a:r>
            <a:r>
              <a:rPr lang="en-US" dirty="0"/>
              <a:t> </a:t>
            </a:r>
            <a:r>
              <a:rPr lang="en-US" dirty="0" err="1"/>
              <a:t>decodificării</a:t>
            </a:r>
            <a:r>
              <a:rPr lang="en-US" dirty="0"/>
              <a:t> </a:t>
            </a:r>
            <a:r>
              <a:rPr lang="en-US" dirty="0" err="1"/>
              <a:t>după</a:t>
            </a:r>
            <a:r>
              <a:rPr lang="en-US" dirty="0"/>
              <a:t> </a:t>
            </a:r>
            <a:r>
              <a:rPr lang="en-US" dirty="0" err="1"/>
              <a:t>ce</a:t>
            </a:r>
            <a:r>
              <a:rPr lang="en-US" dirty="0"/>
              <a:t> a </a:t>
            </a:r>
            <a:r>
              <a:rPr lang="en-US" dirty="0" err="1"/>
              <a:t>fost</a:t>
            </a:r>
            <a:r>
              <a:rPr lang="en-US" dirty="0"/>
              <a:t> </a:t>
            </a:r>
            <a:r>
              <a:rPr lang="en-US" dirty="0" err="1"/>
              <a:t>introdusă</a:t>
            </a:r>
            <a:r>
              <a:rPr lang="en-US" dirty="0"/>
              <a:t> o </a:t>
            </a:r>
            <a:r>
              <a:rPr lang="en-US" dirty="0" err="1"/>
              <a:t>eroare</a:t>
            </a:r>
            <a:r>
              <a:rPr lang="en-US" dirty="0"/>
              <a:t>. Se </a:t>
            </a:r>
            <a:r>
              <a:rPr lang="en-US" dirty="0" err="1"/>
              <a:t>observă</a:t>
            </a:r>
            <a:r>
              <a:rPr lang="en-US" dirty="0"/>
              <a:t> </a:t>
            </a:r>
            <a:r>
              <a:rPr lang="en-US" dirty="0" err="1"/>
              <a:t>că</a:t>
            </a:r>
            <a:r>
              <a:rPr lang="en-US" dirty="0"/>
              <a:t> </a:t>
            </a:r>
            <a:r>
              <a:rPr lang="en-US" dirty="0" err="1"/>
              <a:t>mesajul</a:t>
            </a:r>
            <a:r>
              <a:rPr lang="en-US" dirty="0"/>
              <a:t> </a:t>
            </a:r>
            <a:r>
              <a:rPr lang="en-US" dirty="0" err="1"/>
              <a:t>este</a:t>
            </a:r>
            <a:r>
              <a:rPr lang="en-US" dirty="0"/>
              <a:t> </a:t>
            </a:r>
            <a:r>
              <a:rPr lang="en-US" dirty="0" err="1"/>
              <a:t>în</a:t>
            </a:r>
            <a:r>
              <a:rPr lang="en-US" dirty="0"/>
              <a:t> mare </a:t>
            </a:r>
            <a:r>
              <a:rPr lang="en-US" dirty="0" err="1"/>
              <a:t>parte</a:t>
            </a:r>
            <a:r>
              <a:rPr lang="en-US" dirty="0"/>
              <a:t> </a:t>
            </a:r>
            <a:r>
              <a:rPr lang="en-US" dirty="0" err="1"/>
              <a:t>corect</a:t>
            </a:r>
            <a:r>
              <a:rPr lang="en-US" dirty="0"/>
              <a:t>, cu </a:t>
            </a:r>
            <a:r>
              <a:rPr lang="en-US" dirty="0" err="1"/>
              <a:t>excepția</a:t>
            </a:r>
            <a:r>
              <a:rPr lang="en-US" dirty="0"/>
              <a:t> </a:t>
            </a:r>
            <a:r>
              <a:rPr lang="en-US" dirty="0" err="1"/>
              <a:t>ultimilor</a:t>
            </a:r>
            <a:r>
              <a:rPr lang="en-US" dirty="0"/>
              <a:t> </a:t>
            </a:r>
            <a:r>
              <a:rPr lang="en-US" dirty="0" err="1"/>
              <a:t>octeți</a:t>
            </a:r>
            <a:r>
              <a:rPr lang="en-US" dirty="0"/>
              <a:t>, </a:t>
            </a:r>
            <a:r>
              <a:rPr lang="en-US" dirty="0" err="1"/>
              <a:t>unde</a:t>
            </a:r>
            <a:r>
              <a:rPr lang="en-US" dirty="0"/>
              <a:t> apar </a:t>
            </a:r>
            <a:r>
              <a:rPr lang="en-US" dirty="0" err="1"/>
              <a:t>valori</a:t>
            </a:r>
            <a:r>
              <a:rPr lang="en-US" dirty="0"/>
              <a:t> </a:t>
            </a:r>
            <a:r>
              <a:rPr lang="en-US" dirty="0" err="1"/>
              <a:t>eronate</a:t>
            </a:r>
            <a:r>
              <a:rPr lang="en-US" dirty="0"/>
              <a:t>. </a:t>
            </a:r>
            <a:r>
              <a:rPr lang="en-US" dirty="0" err="1"/>
              <a:t>Aceasta</a:t>
            </a:r>
            <a:r>
              <a:rPr lang="en-US" dirty="0"/>
              <a:t> </a:t>
            </a:r>
            <a:r>
              <a:rPr lang="en-US" dirty="0" err="1"/>
              <a:t>indică</a:t>
            </a:r>
            <a:r>
              <a:rPr lang="en-US" dirty="0"/>
              <a:t> </a:t>
            </a:r>
            <a:r>
              <a:rPr lang="en-US" dirty="0" err="1"/>
              <a:t>faptul</a:t>
            </a:r>
            <a:r>
              <a:rPr lang="en-US" dirty="0"/>
              <a:t> </a:t>
            </a:r>
            <a:r>
              <a:rPr lang="en-US" dirty="0" err="1"/>
              <a:t>că</a:t>
            </a:r>
            <a:r>
              <a:rPr lang="en-US" dirty="0"/>
              <a:t> </a:t>
            </a:r>
            <a:r>
              <a:rPr lang="en-US" dirty="0" err="1"/>
              <a:t>eroarea</a:t>
            </a:r>
            <a:r>
              <a:rPr lang="en-US" dirty="0"/>
              <a:t> </a:t>
            </a:r>
            <a:r>
              <a:rPr lang="en-US" dirty="0" err="1"/>
              <a:t>introdusă</a:t>
            </a:r>
            <a:r>
              <a:rPr lang="en-US" dirty="0"/>
              <a:t> a </a:t>
            </a:r>
            <a:r>
              <a:rPr lang="en-US" dirty="0" err="1"/>
              <a:t>fost</a:t>
            </a:r>
            <a:r>
              <a:rPr lang="en-US" dirty="0"/>
              <a:t> </a:t>
            </a:r>
            <a:r>
              <a:rPr lang="en-US" dirty="0" err="1"/>
              <a:t>detectată</a:t>
            </a:r>
            <a:r>
              <a:rPr lang="en-US" dirty="0"/>
              <a:t> </a:t>
            </a:r>
            <a:r>
              <a:rPr lang="en-US" dirty="0" err="1"/>
              <a:t>și</a:t>
            </a:r>
            <a:r>
              <a:rPr lang="en-US" dirty="0"/>
              <a:t> </a:t>
            </a:r>
            <a:r>
              <a:rPr lang="en-US" dirty="0" err="1"/>
              <a:t>majoritatea</a:t>
            </a:r>
            <a:r>
              <a:rPr lang="en-US" dirty="0"/>
              <a:t> </a:t>
            </a:r>
            <a:r>
              <a:rPr lang="en-US" dirty="0" err="1"/>
              <a:t>mesajului</a:t>
            </a:r>
            <a:r>
              <a:rPr lang="en-US" dirty="0"/>
              <a:t> a </a:t>
            </a:r>
            <a:r>
              <a:rPr lang="en-US" dirty="0" err="1"/>
              <a:t>fost</a:t>
            </a:r>
            <a:r>
              <a:rPr lang="en-US" dirty="0"/>
              <a:t> </a:t>
            </a:r>
            <a:r>
              <a:rPr lang="en-US" dirty="0" err="1"/>
              <a:t>corectată</a:t>
            </a:r>
            <a:r>
              <a:rPr lang="en-US" dirty="0"/>
              <a:t>, </a:t>
            </a:r>
            <a:r>
              <a:rPr lang="en-US" dirty="0" err="1"/>
              <a:t>dar</a:t>
            </a:r>
            <a:r>
              <a:rPr lang="en-US" dirty="0"/>
              <a:t> </a:t>
            </a:r>
            <a:r>
              <a:rPr lang="en-US" dirty="0" err="1"/>
              <a:t>unele</a:t>
            </a:r>
            <a:r>
              <a:rPr lang="en-US" dirty="0"/>
              <a:t> </a:t>
            </a:r>
            <a:r>
              <a:rPr lang="en-US" dirty="0" err="1"/>
              <a:t>erori</a:t>
            </a:r>
            <a:r>
              <a:rPr lang="en-US" dirty="0"/>
              <a:t> au </a:t>
            </a:r>
            <a:r>
              <a:rPr lang="en-US" dirty="0" err="1"/>
              <a:t>rămas</a:t>
            </a:r>
            <a:r>
              <a:rPr lang="en-US" dirty="0"/>
              <a:t> </a:t>
            </a:r>
            <a:r>
              <a:rPr lang="en-US" dirty="0" err="1"/>
              <a:t>nereparate</a:t>
            </a:r>
            <a:r>
              <a:rPr lang="en-US" dirty="0"/>
              <a:t>, </a:t>
            </a:r>
            <a:r>
              <a:rPr lang="en-US" dirty="0" err="1"/>
              <a:t>posibil</a:t>
            </a:r>
            <a:r>
              <a:rPr lang="en-US" dirty="0"/>
              <a:t> din </a:t>
            </a:r>
            <a:r>
              <a:rPr lang="en-US" dirty="0" err="1"/>
              <a:t>cauza</a:t>
            </a:r>
            <a:r>
              <a:rPr lang="en-US" dirty="0"/>
              <a:t> </a:t>
            </a:r>
            <a:r>
              <a:rPr lang="en-US" dirty="0" err="1"/>
              <a:t>numărului</a:t>
            </a:r>
            <a:r>
              <a:rPr lang="en-US" dirty="0"/>
              <a:t> </a:t>
            </a:r>
            <a:r>
              <a:rPr lang="en-US" dirty="0" err="1"/>
              <a:t>sau</a:t>
            </a:r>
            <a:r>
              <a:rPr lang="en-US" dirty="0"/>
              <a:t> </a:t>
            </a:r>
            <a:r>
              <a:rPr lang="en-US" dirty="0" err="1"/>
              <a:t>naturii</a:t>
            </a:r>
            <a:r>
              <a:rPr lang="en-US" dirty="0"/>
              <a:t> </a:t>
            </a:r>
            <a:r>
              <a:rPr lang="en-US" dirty="0" err="1"/>
              <a:t>acestora</a:t>
            </a:r>
            <a:r>
              <a:rPr lang="en-US" dirty="0"/>
              <a:t> </a:t>
            </a:r>
            <a:r>
              <a:rPr lang="en-US" dirty="0" err="1"/>
              <a:t>depășind</a:t>
            </a:r>
            <a:r>
              <a:rPr lang="en-US" dirty="0"/>
              <a:t> </a:t>
            </a:r>
            <a:r>
              <a:rPr lang="en-US" dirty="0" err="1"/>
              <a:t>capacitatea</a:t>
            </a:r>
            <a:r>
              <a:rPr lang="en-US" dirty="0"/>
              <a:t> de </a:t>
            </a:r>
            <a:r>
              <a:rPr lang="en-US" dirty="0" err="1"/>
              <a:t>corecție</a:t>
            </a:r>
            <a:r>
              <a:rPr lang="en-US" dirty="0"/>
              <a:t> a </a:t>
            </a:r>
            <a:r>
              <a:rPr lang="en-US" dirty="0" err="1"/>
              <a:t>codului</a:t>
            </a:r>
            <a:r>
              <a:rPr lang="en-US" dirty="0"/>
              <a:t>.</a:t>
            </a:r>
          </a:p>
          <a:p>
            <a:pPr>
              <a:buFont typeface="Tw Cen MT" panose="020B0602020104020603" pitchFamily="34" charset="0"/>
              <a:buChar char="≈"/>
            </a:pPr>
            <a:r>
              <a:rPr lang="pt-BR" b="1" dirty="0"/>
              <a:t>Polinomul de sindrom</a:t>
            </a:r>
            <a:r>
              <a:rPr lang="pt-BR" dirty="0"/>
              <a:t>: Ultima parte, ‘bytearray(b’\n’)’, reprezintă polinomul de sindrom, care este folosit în procesul de decodificare pentru a detecta și localiza erorile.</a:t>
            </a:r>
            <a:endParaRPr lang="en-US" dirty="0"/>
          </a:p>
        </p:txBody>
      </p:sp>
    </p:spTree>
    <p:extLst>
      <p:ext uri="{BB962C8B-B14F-4D97-AF65-F5344CB8AC3E}">
        <p14:creationId xmlns:p14="http://schemas.microsoft.com/office/powerpoint/2010/main" val="1488836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left)">
                                      <p:cBhvr>
                                        <p:cTn id="10" dur="500"/>
                                        <p:tgtEl>
                                          <p:spTgt spid="3">
                                            <p:txEl>
                                              <p:pRg st="1" end="1"/>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left)">
                                      <p:cBhvr>
                                        <p:cTn id="13" dur="500"/>
                                        <p:tgtEl>
                                          <p:spTgt spid="3">
                                            <p:txEl>
                                              <p:pRg st="2" end="2"/>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left)">
                                      <p:cBhvr>
                                        <p:cTn id="16" dur="500"/>
                                        <p:tgtEl>
                                          <p:spTgt spid="3">
                                            <p:txEl>
                                              <p:pRg st="3" end="3"/>
                                            </p:txEl>
                                          </p:spTgt>
                                        </p:tgtEl>
                                      </p:cBhvr>
                                    </p:animEffect>
                                  </p:childTnLst>
                                </p:cTn>
                              </p:par>
                              <p:par>
                                <p:cTn id="17" presetID="22" presetClass="entr" presetSubtype="8"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left)">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58A78-85FA-E96C-0C51-8F75A6B0AFB2}"/>
              </a:ext>
            </a:extLst>
          </p:cNvPr>
          <p:cNvSpPr>
            <a:spLocks noGrp="1"/>
          </p:cNvSpPr>
          <p:nvPr>
            <p:ph type="title"/>
          </p:nvPr>
        </p:nvSpPr>
        <p:spPr>
          <a:xfrm>
            <a:off x="0" y="0"/>
            <a:ext cx="12192000" cy="653143"/>
          </a:xfrm>
        </p:spPr>
        <p:txBody>
          <a:bodyPr/>
          <a:lstStyle/>
          <a:p>
            <a:r>
              <a:rPr lang="en-US" dirty="0" err="1"/>
              <a:t>concluzie</a:t>
            </a:r>
            <a:endParaRPr lang="en-US" dirty="0"/>
          </a:p>
        </p:txBody>
      </p:sp>
      <p:sp>
        <p:nvSpPr>
          <p:cNvPr id="3" name="Content Placeholder 2">
            <a:extLst>
              <a:ext uri="{FF2B5EF4-FFF2-40B4-BE49-F238E27FC236}">
                <a16:creationId xmlns:a16="http://schemas.microsoft.com/office/drawing/2014/main" id="{CCA875F4-C232-FB59-5C6B-1657F8C1DA77}"/>
              </a:ext>
            </a:extLst>
          </p:cNvPr>
          <p:cNvSpPr>
            <a:spLocks noGrp="1"/>
          </p:cNvSpPr>
          <p:nvPr>
            <p:ph idx="1"/>
          </p:nvPr>
        </p:nvSpPr>
        <p:spPr>
          <a:xfrm>
            <a:off x="0" y="653144"/>
            <a:ext cx="12192000" cy="6204856"/>
          </a:xfrm>
        </p:spPr>
        <p:txBody>
          <a:bodyPr/>
          <a:lstStyle/>
          <a:p>
            <a:endParaRPr lang="en-US" dirty="0"/>
          </a:p>
          <a:p>
            <a:endParaRPr lang="en-US" dirty="0"/>
          </a:p>
          <a:p>
            <a:pPr marL="0" indent="0">
              <a:buNone/>
            </a:pPr>
            <a:r>
              <a:rPr lang="en-US" sz="3200" dirty="0" err="1"/>
              <a:t>În</a:t>
            </a:r>
            <a:r>
              <a:rPr lang="en-US" sz="3200" dirty="0"/>
              <a:t> </a:t>
            </a:r>
            <a:r>
              <a:rPr lang="en-US" sz="3200" dirty="0" err="1"/>
              <a:t>concluzie</a:t>
            </a:r>
            <a:r>
              <a:rPr lang="en-US" sz="3200" dirty="0"/>
              <a:t>, </a:t>
            </a:r>
            <a:r>
              <a:rPr lang="en-US" sz="3200" dirty="0" err="1"/>
              <a:t>rezultatul</a:t>
            </a:r>
            <a:r>
              <a:rPr lang="en-US" sz="3200" dirty="0"/>
              <a:t> </a:t>
            </a:r>
            <a:r>
              <a:rPr lang="en-US" sz="3200" dirty="0" err="1"/>
              <a:t>arată</a:t>
            </a:r>
            <a:r>
              <a:rPr lang="en-US" sz="3200" dirty="0"/>
              <a:t> </a:t>
            </a:r>
            <a:r>
              <a:rPr lang="en-US" sz="3200" dirty="0" err="1"/>
              <a:t>că</a:t>
            </a:r>
            <a:r>
              <a:rPr lang="en-US" sz="3200" dirty="0"/>
              <a:t> </a:t>
            </a:r>
            <a:r>
              <a:rPr lang="en-US" sz="3200" dirty="0" err="1"/>
              <a:t>algoritmul</a:t>
            </a:r>
            <a:r>
              <a:rPr lang="en-US" sz="3200" dirty="0"/>
              <a:t> Reed-Solomon a </a:t>
            </a:r>
            <a:r>
              <a:rPr lang="en-US" sz="3200" dirty="0" err="1"/>
              <a:t>funcționat</a:t>
            </a:r>
            <a:r>
              <a:rPr lang="en-US" sz="3200" dirty="0"/>
              <a:t> </a:t>
            </a:r>
            <a:r>
              <a:rPr lang="en-US" sz="3200" dirty="0" err="1"/>
              <a:t>corect</a:t>
            </a:r>
            <a:r>
              <a:rPr lang="en-US" sz="3200" dirty="0"/>
              <a:t> </a:t>
            </a:r>
            <a:r>
              <a:rPr lang="en-US" sz="3200" dirty="0" err="1"/>
              <a:t>în</a:t>
            </a:r>
            <a:r>
              <a:rPr lang="en-US" sz="3200" dirty="0"/>
              <a:t> </a:t>
            </a:r>
            <a:r>
              <a:rPr lang="en-US" sz="3200" dirty="0" err="1"/>
              <a:t>codificarea</a:t>
            </a:r>
            <a:r>
              <a:rPr lang="en-US" sz="3200" dirty="0"/>
              <a:t> </a:t>
            </a:r>
            <a:r>
              <a:rPr lang="en-US" sz="3200" dirty="0" err="1"/>
              <a:t>și</a:t>
            </a:r>
            <a:r>
              <a:rPr lang="en-US" sz="3200" dirty="0"/>
              <a:t> </a:t>
            </a:r>
            <a:r>
              <a:rPr lang="en-US" sz="3200" dirty="0" err="1"/>
              <a:t>decodificarea</a:t>
            </a:r>
            <a:r>
              <a:rPr lang="en-US" sz="3200" dirty="0"/>
              <a:t> </a:t>
            </a:r>
            <a:r>
              <a:rPr lang="en-US" sz="3200" dirty="0" err="1"/>
              <a:t>mesajului</a:t>
            </a:r>
            <a:r>
              <a:rPr lang="en-US" sz="3200" dirty="0"/>
              <a:t>, </a:t>
            </a:r>
            <a:r>
              <a:rPr lang="en-US" sz="3200" dirty="0" err="1"/>
              <a:t>dar</a:t>
            </a:r>
            <a:r>
              <a:rPr lang="en-US" sz="3200" dirty="0"/>
              <a:t>, </a:t>
            </a:r>
            <a:r>
              <a:rPr lang="en-US" sz="3200" dirty="0" err="1"/>
              <a:t>în</a:t>
            </a:r>
            <a:r>
              <a:rPr lang="en-US" sz="3200" dirty="0"/>
              <a:t> </a:t>
            </a:r>
            <a:r>
              <a:rPr lang="en-US" sz="3200" dirty="0" err="1"/>
              <a:t>cazul</a:t>
            </a:r>
            <a:r>
              <a:rPr lang="en-US" sz="3200" dirty="0"/>
              <a:t> </a:t>
            </a:r>
            <a:r>
              <a:rPr lang="en-US" sz="3200" dirty="0" err="1"/>
              <a:t>modificării</a:t>
            </a:r>
            <a:r>
              <a:rPr lang="en-US" sz="3200" dirty="0"/>
              <a:t> </a:t>
            </a:r>
            <a:r>
              <a:rPr lang="en-US" sz="3200" dirty="0" err="1"/>
              <a:t>mesajului</a:t>
            </a:r>
            <a:r>
              <a:rPr lang="en-US" sz="3200" dirty="0"/>
              <a:t> </a:t>
            </a:r>
            <a:r>
              <a:rPr lang="en-US" sz="3200" dirty="0" err="1"/>
              <a:t>codificat</a:t>
            </a:r>
            <a:r>
              <a:rPr lang="en-US" sz="3200" dirty="0"/>
              <a:t>, nu </a:t>
            </a:r>
            <a:r>
              <a:rPr lang="en-US" sz="3200" dirty="0" err="1"/>
              <a:t>toate</a:t>
            </a:r>
            <a:r>
              <a:rPr lang="en-US" sz="3200" dirty="0"/>
              <a:t> </a:t>
            </a:r>
            <a:r>
              <a:rPr lang="en-US" sz="3200" dirty="0" err="1"/>
              <a:t>erorile</a:t>
            </a:r>
            <a:r>
              <a:rPr lang="en-US" sz="3200" dirty="0"/>
              <a:t> au </a:t>
            </a:r>
            <a:r>
              <a:rPr lang="en-US" sz="3200" dirty="0" err="1"/>
              <a:t>fost</a:t>
            </a:r>
            <a:r>
              <a:rPr lang="en-US" sz="3200" dirty="0"/>
              <a:t> </a:t>
            </a:r>
            <a:r>
              <a:rPr lang="en-US" sz="3200" dirty="0" err="1"/>
              <a:t>corectate</a:t>
            </a:r>
            <a:r>
              <a:rPr lang="en-US" sz="3200" dirty="0"/>
              <a:t> cu </a:t>
            </a:r>
            <a:r>
              <a:rPr lang="en-US" sz="3200" dirty="0" err="1"/>
              <a:t>succes</a:t>
            </a:r>
            <a:r>
              <a:rPr lang="en-US" sz="3200" dirty="0"/>
              <a:t>. </a:t>
            </a:r>
            <a:r>
              <a:rPr lang="en-US" sz="3200" dirty="0" err="1"/>
              <a:t>Aceasta</a:t>
            </a:r>
            <a:r>
              <a:rPr lang="en-US" sz="3200" dirty="0"/>
              <a:t> </a:t>
            </a:r>
            <a:r>
              <a:rPr lang="en-US" sz="3200" dirty="0" err="1"/>
              <a:t>poate</a:t>
            </a:r>
            <a:r>
              <a:rPr lang="en-US" sz="3200" dirty="0"/>
              <a:t> indica o </a:t>
            </a:r>
            <a:r>
              <a:rPr lang="en-US" sz="3200" dirty="0" err="1"/>
              <a:t>eroare</a:t>
            </a:r>
            <a:r>
              <a:rPr lang="en-US" sz="3200" dirty="0"/>
              <a:t> </a:t>
            </a:r>
            <a:r>
              <a:rPr lang="en-US" sz="3200" dirty="0" err="1"/>
              <a:t>prea</a:t>
            </a:r>
            <a:r>
              <a:rPr lang="en-US" sz="3200" dirty="0"/>
              <a:t> mare </a:t>
            </a:r>
            <a:r>
              <a:rPr lang="en-US" sz="3200" dirty="0" err="1"/>
              <a:t>sau</a:t>
            </a:r>
            <a:r>
              <a:rPr lang="en-US" sz="3200" dirty="0"/>
              <a:t> </a:t>
            </a:r>
            <a:r>
              <a:rPr lang="en-US" sz="3200" dirty="0" err="1"/>
              <a:t>complexă</a:t>
            </a:r>
            <a:r>
              <a:rPr lang="en-US" sz="3200" dirty="0"/>
              <a:t> </a:t>
            </a:r>
            <a:r>
              <a:rPr lang="en-US" sz="3200" dirty="0" err="1"/>
              <a:t>pentru</a:t>
            </a:r>
            <a:r>
              <a:rPr lang="en-US" sz="3200" dirty="0"/>
              <a:t> a fi </a:t>
            </a:r>
            <a:r>
              <a:rPr lang="en-US" sz="3200" dirty="0" err="1"/>
              <a:t>corectată</a:t>
            </a:r>
            <a:r>
              <a:rPr lang="en-US" sz="3200" dirty="0"/>
              <a:t> </a:t>
            </a:r>
            <a:r>
              <a:rPr lang="en-US" sz="3200" dirty="0" err="1"/>
              <a:t>în</a:t>
            </a:r>
            <a:r>
              <a:rPr lang="en-US" sz="3200" dirty="0"/>
              <a:t> </a:t>
            </a:r>
            <a:r>
              <a:rPr lang="en-US" sz="3200" dirty="0" err="1"/>
              <a:t>totalitate</a:t>
            </a:r>
            <a:r>
              <a:rPr lang="en-US" sz="3200" dirty="0"/>
              <a:t> de </a:t>
            </a:r>
            <a:r>
              <a:rPr lang="en-US" sz="3200" dirty="0" err="1"/>
              <a:t>algoritmul</a:t>
            </a:r>
            <a:r>
              <a:rPr lang="en-US" sz="3200" dirty="0"/>
              <a:t> </a:t>
            </a:r>
            <a:r>
              <a:rPr lang="en-US" sz="3200" dirty="0" err="1"/>
              <a:t>folosit</a:t>
            </a:r>
            <a:r>
              <a:rPr lang="en-US" sz="3200" dirty="0"/>
              <a:t>.</a:t>
            </a:r>
          </a:p>
        </p:txBody>
      </p:sp>
    </p:spTree>
    <p:extLst>
      <p:ext uri="{BB962C8B-B14F-4D97-AF65-F5344CB8AC3E}">
        <p14:creationId xmlns:p14="http://schemas.microsoft.com/office/powerpoint/2010/main" val="1749948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right)">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09D90-253A-334F-B65B-2DD6855D67C1}"/>
              </a:ext>
            </a:extLst>
          </p:cNvPr>
          <p:cNvSpPr>
            <a:spLocks noGrp="1"/>
          </p:cNvSpPr>
          <p:nvPr>
            <p:ph type="title"/>
          </p:nvPr>
        </p:nvSpPr>
        <p:spPr>
          <a:xfrm>
            <a:off x="0" y="0"/>
            <a:ext cx="12192000" cy="886408"/>
          </a:xfrm>
        </p:spPr>
        <p:txBody>
          <a:bodyPr/>
          <a:lstStyle/>
          <a:p>
            <a:r>
              <a:rPr lang="en-US" dirty="0"/>
              <a:t>Link </a:t>
            </a:r>
            <a:r>
              <a:rPr lang="en-US" dirty="0" err="1"/>
              <a:t>catre</a:t>
            </a:r>
            <a:r>
              <a:rPr lang="en-US" dirty="0"/>
              <a:t> </a:t>
            </a:r>
            <a:r>
              <a:rPr lang="en-US" dirty="0" err="1"/>
              <a:t>codul</a:t>
            </a:r>
            <a:r>
              <a:rPr lang="en-US" dirty="0"/>
              <a:t> de pe </a:t>
            </a:r>
            <a:r>
              <a:rPr lang="en-US" dirty="0" err="1"/>
              <a:t>github</a:t>
            </a:r>
            <a:r>
              <a:rPr lang="en-US" dirty="0"/>
              <a:t> </a:t>
            </a:r>
            <a:r>
              <a:rPr lang="en-US" dirty="0" err="1"/>
              <a:t>si</a:t>
            </a:r>
            <a:r>
              <a:rPr lang="en-US" dirty="0"/>
              <a:t> </a:t>
            </a:r>
            <a:r>
              <a:rPr lang="en-US" dirty="0" err="1"/>
              <a:t>bibliografie</a:t>
            </a:r>
            <a:endParaRPr lang="en-US" dirty="0"/>
          </a:p>
        </p:txBody>
      </p:sp>
      <p:sp>
        <p:nvSpPr>
          <p:cNvPr id="3" name="Content Placeholder 2">
            <a:extLst>
              <a:ext uri="{FF2B5EF4-FFF2-40B4-BE49-F238E27FC236}">
                <a16:creationId xmlns:a16="http://schemas.microsoft.com/office/drawing/2014/main" id="{6F871479-DCC0-5F5E-9750-1464DB92F625}"/>
              </a:ext>
            </a:extLst>
          </p:cNvPr>
          <p:cNvSpPr>
            <a:spLocks noGrp="1"/>
          </p:cNvSpPr>
          <p:nvPr>
            <p:ph idx="1"/>
          </p:nvPr>
        </p:nvSpPr>
        <p:spPr>
          <a:xfrm>
            <a:off x="0" y="886408"/>
            <a:ext cx="12192000" cy="5971592"/>
          </a:xfrm>
        </p:spPr>
        <p:txBody>
          <a:bodyPr/>
          <a:lstStyle/>
          <a:p>
            <a:endParaRPr lang="en-US" dirty="0">
              <a:hlinkClick r:id="rId2"/>
            </a:endParaRPr>
          </a:p>
          <a:p>
            <a:endParaRPr lang="en-US" dirty="0">
              <a:hlinkClick r:id="rId2"/>
            </a:endParaRPr>
          </a:p>
          <a:p>
            <a:endParaRPr lang="en-US" dirty="0">
              <a:hlinkClick r:id="rId2"/>
            </a:endParaRPr>
          </a:p>
          <a:p>
            <a:r>
              <a:rPr lang="en-US" dirty="0">
                <a:hlinkClick r:id="rId2"/>
              </a:rPr>
              <a:t>https://github.com/vladth01/Probleme-procesarea-semnalelor</a:t>
            </a:r>
            <a:endParaRPr lang="en-US" dirty="0"/>
          </a:p>
          <a:p>
            <a:r>
              <a:rPr lang="en-US" dirty="0">
                <a:hlinkClick r:id="rId3"/>
              </a:rPr>
              <a:t>https://www.slideshare.net/SamreenReyaz/reed-solomon-codes?from_search=1</a:t>
            </a:r>
            <a:endParaRPr lang="en-US" dirty="0"/>
          </a:p>
          <a:p>
            <a:r>
              <a:rPr lang="en-US" dirty="0">
                <a:hlinkClick r:id="rId4"/>
              </a:rPr>
              <a:t>https://www.slideshare.net/MelakuBayih1/reed-solomon-code-123947148?from_search=0</a:t>
            </a:r>
            <a:endParaRPr lang="en-US" dirty="0"/>
          </a:p>
          <a:p>
            <a:pPr marL="0" indent="0">
              <a:buNone/>
            </a:pPr>
            <a:endParaRPr lang="en-US" dirty="0"/>
          </a:p>
        </p:txBody>
      </p:sp>
    </p:spTree>
    <p:extLst>
      <p:ext uri="{BB962C8B-B14F-4D97-AF65-F5344CB8AC3E}">
        <p14:creationId xmlns:p14="http://schemas.microsoft.com/office/powerpoint/2010/main" val="795651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wipe(up)">
                                      <p:cBhvr>
                                        <p:cTn id="7" dur="500"/>
                                        <p:tgtEl>
                                          <p:spTgt spid="3">
                                            <p:txEl>
                                              <p:pRg st="3" end="3"/>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wipe(up)">
                                      <p:cBhvr>
                                        <p:cTn id="10" dur="500"/>
                                        <p:tgtEl>
                                          <p:spTgt spid="3">
                                            <p:txEl>
                                              <p:pRg st="4" end="4"/>
                                            </p:txEl>
                                          </p:spTgt>
                                        </p:tgtEl>
                                      </p:cBhvr>
                                    </p:animEffect>
                                  </p:childTnLst>
                                </p:cTn>
                              </p:par>
                              <p:par>
                                <p:cTn id="11" presetID="22" presetClass="entr" presetSubtype="1"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wipe(up)">
                                      <p:cBhvr>
                                        <p:cTn id="13"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DCDFC-677D-FA48-87F3-FEB3480E649A}"/>
              </a:ext>
            </a:extLst>
          </p:cNvPr>
          <p:cNvSpPr>
            <a:spLocks noGrp="1"/>
          </p:cNvSpPr>
          <p:nvPr>
            <p:ph type="title"/>
          </p:nvPr>
        </p:nvSpPr>
        <p:spPr>
          <a:xfrm>
            <a:off x="1143001" y="2484641"/>
            <a:ext cx="9905998" cy="1478570"/>
          </a:xfrm>
        </p:spPr>
        <p:txBody>
          <a:bodyPr>
            <a:normAutofit/>
          </a:bodyPr>
          <a:lstStyle/>
          <a:p>
            <a:pPr algn="ctr"/>
            <a:r>
              <a:rPr lang="en-US" sz="5400" dirty="0" err="1"/>
              <a:t>Sfarsit</a:t>
            </a:r>
            <a:r>
              <a:rPr lang="en-US" sz="5400" dirty="0"/>
              <a:t>!</a:t>
            </a:r>
          </a:p>
        </p:txBody>
      </p:sp>
    </p:spTree>
    <p:extLst>
      <p:ext uri="{BB962C8B-B14F-4D97-AF65-F5344CB8AC3E}">
        <p14:creationId xmlns:p14="http://schemas.microsoft.com/office/powerpoint/2010/main" val="2015644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4B847-008A-B0A0-50A9-B5E49D4F9471}"/>
              </a:ext>
            </a:extLst>
          </p:cNvPr>
          <p:cNvSpPr>
            <a:spLocks noGrp="1"/>
          </p:cNvSpPr>
          <p:nvPr>
            <p:ph type="title"/>
          </p:nvPr>
        </p:nvSpPr>
        <p:spPr>
          <a:xfrm>
            <a:off x="0" y="0"/>
            <a:ext cx="12192000" cy="961053"/>
          </a:xfrm>
        </p:spPr>
        <p:txBody>
          <a:bodyPr/>
          <a:lstStyle/>
          <a:p>
            <a:r>
              <a:rPr lang="en-US" dirty="0" err="1"/>
              <a:t>Scurta</a:t>
            </a:r>
            <a:r>
              <a:rPr lang="en-US" dirty="0"/>
              <a:t> </a:t>
            </a:r>
            <a:r>
              <a:rPr lang="en-US" dirty="0" err="1"/>
              <a:t>istorie</a:t>
            </a:r>
            <a:endParaRPr lang="en-US" dirty="0"/>
          </a:p>
        </p:txBody>
      </p:sp>
      <p:sp>
        <p:nvSpPr>
          <p:cNvPr id="5" name="Rectangle 2">
            <a:extLst>
              <a:ext uri="{FF2B5EF4-FFF2-40B4-BE49-F238E27FC236}">
                <a16:creationId xmlns:a16="http://schemas.microsoft.com/office/drawing/2014/main" id="{7D7FE888-A24F-B8A0-0F8D-BBD618511207}"/>
              </a:ext>
            </a:extLst>
          </p:cNvPr>
          <p:cNvSpPr>
            <a:spLocks noChangeArrowheads="1"/>
          </p:cNvSpPr>
          <p:nvPr/>
        </p:nvSpPr>
        <p:spPr bwMode="auto">
          <a:xfrm>
            <a:off x="147639" y="846091"/>
            <a:ext cx="12030075"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o-RO" altLang="en-US" sz="2400" b="0" i="0" u="none" strike="noStrike" cap="none" normalizeH="0" baseline="0" dirty="0">
                <a:ln>
                  <a:noFill/>
                </a:ln>
                <a:solidFill>
                  <a:schemeClr val="tx1"/>
                </a:solidFill>
                <a:effectLst/>
                <a:latin typeface="Arial Unicode MS"/>
              </a:rPr>
              <a:t>Codurile Reed-Solomon au fost dezvoltate în 1960 de Irving S. Reed și Gustave Solomon, care erau atunci membri ai personalului MIT Lincoln Laboratory. Articolul lor fundamental a fost intitulat „Coduri polinomiale peste anumite câmpuri finite”. (Reed &amp; Solomon 1960).</a:t>
            </a:r>
            <a:r>
              <a:rPr kumimoji="0" lang="ro-RO"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ro-RO"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3">
            <a:extLst>
              <a:ext uri="{FF2B5EF4-FFF2-40B4-BE49-F238E27FC236}">
                <a16:creationId xmlns:a16="http://schemas.microsoft.com/office/drawing/2014/main" id="{0CFED7A4-225A-2E27-9766-04CE6893F42C}"/>
              </a:ext>
            </a:extLst>
          </p:cNvPr>
          <p:cNvSpPr>
            <a:spLocks noChangeArrowheads="1"/>
          </p:cNvSpPr>
          <p:nvPr/>
        </p:nvSpPr>
        <p:spPr bwMode="auto">
          <a:xfrm>
            <a:off x="80961" y="2644170"/>
            <a:ext cx="11963400"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o-RO" altLang="en-US" sz="2400" b="0" i="0" u="none" strike="noStrike" cap="none" normalizeH="0" baseline="0" dirty="0">
                <a:ln>
                  <a:noFill/>
                </a:ln>
                <a:solidFill>
                  <a:schemeClr val="tx1"/>
                </a:solidFill>
                <a:effectLst/>
                <a:latin typeface="Arial Unicode MS"/>
              </a:rPr>
              <a:t>Schema de codificare originală descrisă în articolul Reed &amp; Solomon a folosit un polinom variabil bazat pe mesajul care urmează să fie codat, unde doar un set fix de valori (puncte de evaluare) care urmează să fie codificate sunt cunoscute de codificator și decodor.</a:t>
            </a:r>
            <a:r>
              <a:rPr kumimoji="0" lang="ro-RO" altLang="en-US" sz="2400" b="0" i="0" u="none" strike="noStrike" cap="none" normalizeH="0" baseline="0" dirty="0">
                <a:ln>
                  <a:noFill/>
                </a:ln>
                <a:solidFill>
                  <a:schemeClr val="tx1"/>
                </a:solidFill>
                <a:effectLst/>
              </a:rPr>
              <a:t> </a:t>
            </a:r>
            <a:endParaRPr kumimoji="0" lang="ro-RO" altLang="en-US" sz="2400" b="0" i="0" u="none" strike="noStrike" cap="none" normalizeH="0" baseline="0" dirty="0">
              <a:ln>
                <a:noFill/>
              </a:ln>
              <a:solidFill>
                <a:schemeClr val="tx1"/>
              </a:solidFill>
              <a:effectLst/>
              <a:latin typeface="Arial" panose="020B0604020202020204" pitchFamily="34" charset="0"/>
            </a:endParaRPr>
          </a:p>
        </p:txBody>
      </p:sp>
      <p:sp>
        <p:nvSpPr>
          <p:cNvPr id="9" name="Rectangle 4">
            <a:extLst>
              <a:ext uri="{FF2B5EF4-FFF2-40B4-BE49-F238E27FC236}">
                <a16:creationId xmlns:a16="http://schemas.microsoft.com/office/drawing/2014/main" id="{72562B99-B478-1635-302A-3B2C1B955D33}"/>
              </a:ext>
            </a:extLst>
          </p:cNvPr>
          <p:cNvSpPr>
            <a:spLocks noChangeArrowheads="1"/>
          </p:cNvSpPr>
          <p:nvPr/>
        </p:nvSpPr>
        <p:spPr bwMode="auto">
          <a:xfrm>
            <a:off x="80961" y="4373002"/>
            <a:ext cx="12192001"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o-RO" altLang="en-US" sz="2400" b="0" i="0" u="none" strike="noStrike" cap="none" normalizeH="0" baseline="0" dirty="0">
                <a:ln>
                  <a:noFill/>
                </a:ln>
                <a:solidFill>
                  <a:schemeClr val="tx1"/>
                </a:solidFill>
                <a:effectLst/>
                <a:latin typeface="Arial Unicode MS"/>
              </a:rPr>
              <a:t>Decodorul teoretic original a generat polinoame potențiale bazate pe subseturi de k (lungimea mesajului necodificat) din n (lungimea mesajului codificat) valori ale unui mesaj primit, alegând polinomul cel mai popular drept cel corect, ceea ce a fost nepractic pentru toate, cu excepția celui mai simplu.</a:t>
            </a:r>
            <a:r>
              <a:rPr kumimoji="0" lang="ro-RO" altLang="en-US" sz="800" b="0" i="0" u="none" strike="noStrike" cap="none" normalizeH="0" baseline="0" dirty="0">
                <a:ln>
                  <a:noFill/>
                </a:ln>
                <a:solidFill>
                  <a:schemeClr val="tx1"/>
                </a:solidFill>
                <a:effectLst/>
              </a:rPr>
              <a:t> </a:t>
            </a:r>
            <a:endParaRPr kumimoji="0" lang="ro-RO"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68963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DB34E-C51F-1AB0-F31F-5C2FE14F62FF}"/>
              </a:ext>
            </a:extLst>
          </p:cNvPr>
          <p:cNvSpPr>
            <a:spLocks noGrp="1"/>
          </p:cNvSpPr>
          <p:nvPr>
            <p:ph type="title"/>
          </p:nvPr>
        </p:nvSpPr>
        <p:spPr>
          <a:xfrm>
            <a:off x="107302" y="307912"/>
            <a:ext cx="11977396" cy="578497"/>
          </a:xfrm>
        </p:spPr>
        <p:txBody>
          <a:bodyPr>
            <a:normAutofit fontScale="90000"/>
          </a:bodyPr>
          <a:lstStyle/>
          <a:p>
            <a:r>
              <a:rPr lang="en-US" b="1" dirty="0" err="1"/>
              <a:t>Importanța</a:t>
            </a:r>
            <a:r>
              <a:rPr lang="en-US" b="1" dirty="0"/>
              <a:t> </a:t>
            </a:r>
            <a:r>
              <a:rPr lang="en-US" b="1" dirty="0" err="1"/>
              <a:t>Corectării</a:t>
            </a:r>
            <a:r>
              <a:rPr lang="en-US" b="1" dirty="0"/>
              <a:t> </a:t>
            </a:r>
            <a:r>
              <a:rPr lang="en-US" b="1" dirty="0" err="1"/>
              <a:t>Erorilor</a:t>
            </a:r>
            <a:r>
              <a:rPr lang="en-US" b="1" dirty="0"/>
              <a:t> </a:t>
            </a:r>
            <a:r>
              <a:rPr lang="en-US" b="1" dirty="0" err="1"/>
              <a:t>în</a:t>
            </a:r>
            <a:r>
              <a:rPr lang="en-US" b="1" dirty="0"/>
              <a:t> </a:t>
            </a:r>
            <a:r>
              <a:rPr lang="en-US" b="1" dirty="0" err="1"/>
              <a:t>Comunicarea</a:t>
            </a:r>
            <a:r>
              <a:rPr lang="en-US" b="1" dirty="0"/>
              <a:t> </a:t>
            </a:r>
            <a:r>
              <a:rPr lang="en-US" b="1" dirty="0" err="1"/>
              <a:t>Digitală</a:t>
            </a:r>
            <a:br>
              <a:rPr lang="en-US" b="1" dirty="0"/>
            </a:br>
            <a:endParaRPr lang="en-US" dirty="0"/>
          </a:p>
        </p:txBody>
      </p:sp>
      <p:sp>
        <p:nvSpPr>
          <p:cNvPr id="3" name="Content Placeholder 2">
            <a:extLst>
              <a:ext uri="{FF2B5EF4-FFF2-40B4-BE49-F238E27FC236}">
                <a16:creationId xmlns:a16="http://schemas.microsoft.com/office/drawing/2014/main" id="{8A7426B7-B7C1-301D-F456-4784EE4D399B}"/>
              </a:ext>
            </a:extLst>
          </p:cNvPr>
          <p:cNvSpPr>
            <a:spLocks noGrp="1"/>
          </p:cNvSpPr>
          <p:nvPr>
            <p:ph idx="1"/>
          </p:nvPr>
        </p:nvSpPr>
        <p:spPr>
          <a:xfrm>
            <a:off x="0" y="727788"/>
            <a:ext cx="12192000" cy="6130212"/>
          </a:xfrm>
        </p:spPr>
        <p:txBody>
          <a:bodyPr>
            <a:normAutofit fontScale="92500" lnSpcReduction="20000"/>
          </a:bodyPr>
          <a:lstStyle/>
          <a:p>
            <a:pPr>
              <a:buFont typeface="+mj-lt"/>
              <a:buAutoNum type="arabicPeriod"/>
            </a:pPr>
            <a:r>
              <a:rPr lang="en-US" sz="1900" b="1" dirty="0" err="1"/>
              <a:t>Contextul</a:t>
            </a:r>
            <a:r>
              <a:rPr lang="en-US" sz="1900" b="1" dirty="0"/>
              <a:t> </a:t>
            </a:r>
            <a:r>
              <a:rPr lang="en-US" sz="1900" b="1" dirty="0" err="1"/>
              <a:t>Problemelor</a:t>
            </a:r>
            <a:r>
              <a:rPr lang="en-US" sz="1900" b="1" dirty="0"/>
              <a:t> de </a:t>
            </a:r>
            <a:r>
              <a:rPr lang="en-US" sz="1900" b="1" dirty="0" err="1"/>
              <a:t>Transmisie</a:t>
            </a:r>
            <a:r>
              <a:rPr lang="en-US" sz="1900" b="1" dirty="0"/>
              <a:t> </a:t>
            </a:r>
            <a:r>
              <a:rPr lang="en-US" sz="1900" b="1" dirty="0" err="1"/>
              <a:t>și</a:t>
            </a:r>
            <a:r>
              <a:rPr lang="en-US" sz="1900" b="1" dirty="0"/>
              <a:t> </a:t>
            </a:r>
            <a:r>
              <a:rPr lang="en-US" sz="1900" b="1" dirty="0" err="1"/>
              <a:t>Stocare</a:t>
            </a:r>
            <a:r>
              <a:rPr lang="en-US" sz="1900" b="1" dirty="0"/>
              <a:t> a </a:t>
            </a:r>
            <a:r>
              <a:rPr lang="en-US" sz="1900" b="1" dirty="0" err="1"/>
              <a:t>Datelor</a:t>
            </a:r>
            <a:r>
              <a:rPr lang="en-US" sz="1900" b="1" dirty="0"/>
              <a:t>:</a:t>
            </a:r>
            <a:endParaRPr lang="en-US" sz="1900" dirty="0"/>
          </a:p>
          <a:p>
            <a:pPr marL="742950" lvl="1" indent="-285750">
              <a:buFont typeface="+mj-lt"/>
              <a:buAutoNum type="arabicPeriod"/>
            </a:pPr>
            <a:r>
              <a:rPr lang="en-US" sz="1900" dirty="0" err="1"/>
              <a:t>În</a:t>
            </a:r>
            <a:r>
              <a:rPr lang="en-US" sz="1900" dirty="0"/>
              <a:t> era </a:t>
            </a:r>
            <a:r>
              <a:rPr lang="en-US" sz="1900" dirty="0" err="1"/>
              <a:t>digitală</a:t>
            </a:r>
            <a:r>
              <a:rPr lang="en-US" sz="1900" dirty="0"/>
              <a:t>, </a:t>
            </a:r>
            <a:r>
              <a:rPr lang="en-US" sz="1900" dirty="0" err="1"/>
              <a:t>transmisia</a:t>
            </a:r>
            <a:r>
              <a:rPr lang="en-US" sz="1900" dirty="0"/>
              <a:t> </a:t>
            </a:r>
            <a:r>
              <a:rPr lang="en-US" sz="1900" dirty="0" err="1"/>
              <a:t>și</a:t>
            </a:r>
            <a:r>
              <a:rPr lang="en-US" sz="1900" dirty="0"/>
              <a:t> </a:t>
            </a:r>
            <a:r>
              <a:rPr lang="en-US" sz="1900" dirty="0" err="1"/>
              <a:t>stocarea</a:t>
            </a:r>
            <a:r>
              <a:rPr lang="en-US" sz="1900" dirty="0"/>
              <a:t> </a:t>
            </a:r>
            <a:r>
              <a:rPr lang="en-US" sz="1900" dirty="0" err="1"/>
              <a:t>eficientă</a:t>
            </a:r>
            <a:r>
              <a:rPr lang="en-US" sz="1900" dirty="0"/>
              <a:t> </a:t>
            </a:r>
            <a:r>
              <a:rPr lang="en-US" sz="1900" dirty="0" err="1"/>
              <a:t>și</a:t>
            </a:r>
            <a:r>
              <a:rPr lang="en-US" sz="1900" dirty="0"/>
              <a:t> </a:t>
            </a:r>
            <a:r>
              <a:rPr lang="en-US" sz="1900" dirty="0" err="1"/>
              <a:t>corectă</a:t>
            </a:r>
            <a:r>
              <a:rPr lang="en-US" sz="1900" dirty="0"/>
              <a:t> a </a:t>
            </a:r>
            <a:r>
              <a:rPr lang="en-US" sz="1900" dirty="0" err="1"/>
              <a:t>datelor</a:t>
            </a:r>
            <a:r>
              <a:rPr lang="en-US" sz="1900" dirty="0"/>
              <a:t> sunt </a:t>
            </a:r>
            <a:r>
              <a:rPr lang="en-US" sz="1900" dirty="0" err="1"/>
              <a:t>esențiale</a:t>
            </a:r>
            <a:r>
              <a:rPr lang="en-US" sz="1900" dirty="0"/>
              <a:t>.</a:t>
            </a:r>
          </a:p>
          <a:p>
            <a:pPr marL="742950" lvl="1" indent="-285750">
              <a:buFont typeface="+mj-lt"/>
              <a:buAutoNum type="arabicPeriod"/>
            </a:pPr>
            <a:r>
              <a:rPr lang="en-US" sz="1900" dirty="0" err="1"/>
              <a:t>Datele</a:t>
            </a:r>
            <a:r>
              <a:rPr lang="en-US" sz="1900" dirty="0"/>
              <a:t> sunt </a:t>
            </a:r>
            <a:r>
              <a:rPr lang="en-US" sz="1900" dirty="0" err="1"/>
              <a:t>susceptibile</a:t>
            </a:r>
            <a:r>
              <a:rPr lang="en-US" sz="1900" dirty="0"/>
              <a:t> la </a:t>
            </a:r>
            <a:r>
              <a:rPr lang="en-US" sz="1900" dirty="0" err="1"/>
              <a:t>erori</a:t>
            </a:r>
            <a:r>
              <a:rPr lang="en-US" sz="1900" dirty="0"/>
              <a:t> din diverse </a:t>
            </a:r>
            <a:r>
              <a:rPr lang="en-US" sz="1900" dirty="0" err="1"/>
              <a:t>surse</a:t>
            </a:r>
            <a:r>
              <a:rPr lang="en-US" sz="1900" dirty="0"/>
              <a:t>: </a:t>
            </a:r>
            <a:r>
              <a:rPr lang="en-US" sz="1900" dirty="0" err="1"/>
              <a:t>interferențe</a:t>
            </a:r>
            <a:r>
              <a:rPr lang="en-US" sz="1900" dirty="0"/>
              <a:t>, </a:t>
            </a:r>
            <a:r>
              <a:rPr lang="en-US" sz="1900" dirty="0" err="1"/>
              <a:t>zgomot</a:t>
            </a:r>
            <a:r>
              <a:rPr lang="en-US" sz="1900" dirty="0"/>
              <a:t> de fond, </a:t>
            </a:r>
            <a:r>
              <a:rPr lang="en-US" sz="1900" dirty="0" err="1"/>
              <a:t>deteriorare</a:t>
            </a:r>
            <a:r>
              <a:rPr lang="en-US" sz="1900" dirty="0"/>
              <a:t> </a:t>
            </a:r>
            <a:r>
              <a:rPr lang="en-US" sz="1900" dirty="0" err="1"/>
              <a:t>fizică</a:t>
            </a:r>
            <a:r>
              <a:rPr lang="en-US" sz="1900" dirty="0"/>
              <a:t> a </a:t>
            </a:r>
            <a:r>
              <a:rPr lang="en-US" sz="1900" dirty="0" err="1"/>
              <a:t>mediilor</a:t>
            </a:r>
            <a:r>
              <a:rPr lang="en-US" sz="1900" dirty="0"/>
              <a:t> de </a:t>
            </a:r>
            <a:r>
              <a:rPr lang="en-US" sz="1900" dirty="0" err="1"/>
              <a:t>stocare</a:t>
            </a:r>
            <a:r>
              <a:rPr lang="en-US" sz="1900" dirty="0"/>
              <a:t>.</a:t>
            </a:r>
          </a:p>
          <a:p>
            <a:pPr>
              <a:buFont typeface="+mj-lt"/>
              <a:buAutoNum type="arabicPeriod"/>
            </a:pPr>
            <a:r>
              <a:rPr lang="en-US" sz="1900" b="1" dirty="0" err="1"/>
              <a:t>Impactul</a:t>
            </a:r>
            <a:r>
              <a:rPr lang="en-US" sz="1900" b="1" dirty="0"/>
              <a:t> </a:t>
            </a:r>
            <a:r>
              <a:rPr lang="en-US" sz="1900" b="1" dirty="0" err="1"/>
              <a:t>Erorilor</a:t>
            </a:r>
            <a:r>
              <a:rPr lang="en-US" sz="1900" b="1" dirty="0"/>
              <a:t> </a:t>
            </a:r>
            <a:r>
              <a:rPr lang="en-US" sz="1900" b="1" dirty="0" err="1"/>
              <a:t>asupra</a:t>
            </a:r>
            <a:r>
              <a:rPr lang="en-US" sz="1900" b="1" dirty="0"/>
              <a:t> </a:t>
            </a:r>
            <a:r>
              <a:rPr lang="en-US" sz="1900" b="1" dirty="0" err="1"/>
              <a:t>Integrității</a:t>
            </a:r>
            <a:r>
              <a:rPr lang="en-US" sz="1900" b="1" dirty="0"/>
              <a:t> </a:t>
            </a:r>
            <a:r>
              <a:rPr lang="en-US" sz="1900" b="1" dirty="0" err="1"/>
              <a:t>Datelor</a:t>
            </a:r>
            <a:r>
              <a:rPr lang="en-US" sz="1900" b="1" dirty="0"/>
              <a:t>:</a:t>
            </a:r>
            <a:endParaRPr lang="en-US" sz="1900" dirty="0"/>
          </a:p>
          <a:p>
            <a:pPr marL="742950" lvl="1" indent="-285750">
              <a:buFont typeface="+mj-lt"/>
              <a:buAutoNum type="arabicPeriod"/>
            </a:pPr>
            <a:r>
              <a:rPr lang="en-US" sz="1900" dirty="0" err="1"/>
              <a:t>Erorile</a:t>
            </a:r>
            <a:r>
              <a:rPr lang="en-US" sz="1900" dirty="0"/>
              <a:t> pot duce la </a:t>
            </a:r>
            <a:r>
              <a:rPr lang="en-US" sz="1900" dirty="0" err="1"/>
              <a:t>coruperea</a:t>
            </a:r>
            <a:r>
              <a:rPr lang="en-US" sz="1900" dirty="0"/>
              <a:t> </a:t>
            </a:r>
            <a:r>
              <a:rPr lang="en-US" sz="1900" dirty="0" err="1"/>
              <a:t>datelor</a:t>
            </a:r>
            <a:r>
              <a:rPr lang="en-US" sz="1900" dirty="0"/>
              <a:t>, </a:t>
            </a:r>
            <a:r>
              <a:rPr lang="en-US" sz="1900" dirty="0" err="1"/>
              <a:t>pierderea</a:t>
            </a:r>
            <a:r>
              <a:rPr lang="en-US" sz="1900" dirty="0"/>
              <a:t> de </a:t>
            </a:r>
            <a:r>
              <a:rPr lang="en-US" sz="1900" dirty="0" err="1"/>
              <a:t>informații</a:t>
            </a:r>
            <a:r>
              <a:rPr lang="en-US" sz="1900" dirty="0"/>
              <a:t> </a:t>
            </a:r>
            <a:r>
              <a:rPr lang="en-US" sz="1900" dirty="0" err="1"/>
              <a:t>importante</a:t>
            </a:r>
            <a:r>
              <a:rPr lang="en-US" sz="1900" dirty="0"/>
              <a:t> </a:t>
            </a:r>
            <a:r>
              <a:rPr lang="en-US" sz="1900" dirty="0" err="1"/>
              <a:t>și</a:t>
            </a:r>
            <a:r>
              <a:rPr lang="en-US" sz="1900" dirty="0"/>
              <a:t> </a:t>
            </a:r>
            <a:r>
              <a:rPr lang="en-US" sz="1900" dirty="0" err="1"/>
              <a:t>întreruperi</a:t>
            </a:r>
            <a:r>
              <a:rPr lang="en-US" sz="1900" dirty="0"/>
              <a:t> </a:t>
            </a:r>
            <a:r>
              <a:rPr lang="en-US" sz="1900" dirty="0" err="1"/>
              <a:t>în</a:t>
            </a:r>
            <a:r>
              <a:rPr lang="en-US" sz="1900" dirty="0"/>
              <a:t> </a:t>
            </a:r>
            <a:r>
              <a:rPr lang="en-US" sz="1900" dirty="0" err="1"/>
              <a:t>comunicații</a:t>
            </a:r>
            <a:r>
              <a:rPr lang="en-US" sz="1900" dirty="0"/>
              <a:t>.</a:t>
            </a:r>
          </a:p>
          <a:p>
            <a:pPr marL="742950" lvl="1" indent="-285750">
              <a:buFont typeface="+mj-lt"/>
              <a:buAutoNum type="arabicPeriod"/>
            </a:pPr>
            <a:r>
              <a:rPr lang="en-US" sz="1900" dirty="0" err="1"/>
              <a:t>În</a:t>
            </a:r>
            <a:r>
              <a:rPr lang="en-US" sz="1900" dirty="0"/>
              <a:t> </a:t>
            </a:r>
            <a:r>
              <a:rPr lang="en-US" sz="1900" dirty="0" err="1"/>
              <a:t>anumite</a:t>
            </a:r>
            <a:r>
              <a:rPr lang="en-US" sz="1900" dirty="0"/>
              <a:t> </a:t>
            </a:r>
            <a:r>
              <a:rPr lang="en-US" sz="1900" dirty="0" err="1"/>
              <a:t>domenii</a:t>
            </a:r>
            <a:r>
              <a:rPr lang="en-US" sz="1900" dirty="0"/>
              <a:t> precum </a:t>
            </a:r>
            <a:r>
              <a:rPr lang="en-US" sz="1900" dirty="0" err="1"/>
              <a:t>telecomunicațiile</a:t>
            </a:r>
            <a:r>
              <a:rPr lang="en-US" sz="1900" dirty="0"/>
              <a:t>, </a:t>
            </a:r>
            <a:r>
              <a:rPr lang="en-US" sz="1900" dirty="0" err="1"/>
              <a:t>explorarea</a:t>
            </a:r>
            <a:r>
              <a:rPr lang="en-US" sz="1900" dirty="0"/>
              <a:t> </a:t>
            </a:r>
            <a:r>
              <a:rPr lang="en-US" sz="1900" dirty="0" err="1"/>
              <a:t>spațială</a:t>
            </a:r>
            <a:r>
              <a:rPr lang="en-US" sz="1900" dirty="0"/>
              <a:t> </a:t>
            </a:r>
            <a:r>
              <a:rPr lang="en-US" sz="1900" dirty="0" err="1"/>
              <a:t>sau</a:t>
            </a:r>
            <a:r>
              <a:rPr lang="en-US" sz="1900" dirty="0"/>
              <a:t> </a:t>
            </a:r>
            <a:r>
              <a:rPr lang="en-US" sz="1900" dirty="0" err="1"/>
              <a:t>sistemele</a:t>
            </a:r>
            <a:r>
              <a:rPr lang="en-US" sz="1900" dirty="0"/>
              <a:t> </a:t>
            </a:r>
            <a:r>
              <a:rPr lang="en-US" sz="1900" dirty="0" err="1"/>
              <a:t>critice</a:t>
            </a:r>
            <a:r>
              <a:rPr lang="en-US" sz="1900" dirty="0"/>
              <a:t> de </a:t>
            </a:r>
            <a:r>
              <a:rPr lang="en-US" sz="1900" dirty="0" err="1"/>
              <a:t>siguranță</a:t>
            </a:r>
            <a:r>
              <a:rPr lang="en-US" sz="1900" dirty="0"/>
              <a:t>, </a:t>
            </a:r>
            <a:r>
              <a:rPr lang="en-US" sz="1900" dirty="0" err="1"/>
              <a:t>erorile</a:t>
            </a:r>
            <a:r>
              <a:rPr lang="en-US" sz="1900" dirty="0"/>
              <a:t> pot </a:t>
            </a:r>
            <a:r>
              <a:rPr lang="en-US" sz="1900" dirty="0" err="1"/>
              <a:t>avea</a:t>
            </a:r>
            <a:r>
              <a:rPr lang="en-US" sz="1900" dirty="0"/>
              <a:t> </a:t>
            </a:r>
            <a:r>
              <a:rPr lang="en-US" sz="1900" dirty="0" err="1"/>
              <a:t>consecințe</a:t>
            </a:r>
            <a:r>
              <a:rPr lang="en-US" sz="1900" dirty="0"/>
              <a:t> grave.</a:t>
            </a:r>
          </a:p>
          <a:p>
            <a:pPr>
              <a:buFont typeface="+mj-lt"/>
              <a:buAutoNum type="arabicPeriod"/>
            </a:pPr>
            <a:r>
              <a:rPr lang="en-US" sz="1900" b="1" dirty="0" err="1"/>
              <a:t>Necesitatea</a:t>
            </a:r>
            <a:r>
              <a:rPr lang="en-US" sz="1900" b="1" dirty="0"/>
              <a:t> </a:t>
            </a:r>
            <a:r>
              <a:rPr lang="en-US" sz="1900" b="1" dirty="0" err="1"/>
              <a:t>Corectării</a:t>
            </a:r>
            <a:r>
              <a:rPr lang="en-US" sz="1900" b="1" dirty="0"/>
              <a:t> </a:t>
            </a:r>
            <a:r>
              <a:rPr lang="en-US" sz="1900" b="1" dirty="0" err="1"/>
              <a:t>Erorilor</a:t>
            </a:r>
            <a:r>
              <a:rPr lang="en-US" sz="1900" b="1" dirty="0"/>
              <a:t>:</a:t>
            </a:r>
            <a:endParaRPr lang="en-US" sz="1900" dirty="0"/>
          </a:p>
          <a:p>
            <a:pPr marL="742950" lvl="1" indent="-285750">
              <a:buFont typeface="+mj-lt"/>
              <a:buAutoNum type="arabicPeriod"/>
            </a:pPr>
            <a:r>
              <a:rPr lang="en-US" sz="1900" dirty="0" err="1"/>
              <a:t>Corectarea</a:t>
            </a:r>
            <a:r>
              <a:rPr lang="en-US" sz="1900" dirty="0"/>
              <a:t> </a:t>
            </a:r>
            <a:r>
              <a:rPr lang="en-US" sz="1900" dirty="0" err="1"/>
              <a:t>erorilor</a:t>
            </a:r>
            <a:r>
              <a:rPr lang="en-US" sz="1900" dirty="0"/>
              <a:t> </a:t>
            </a:r>
            <a:r>
              <a:rPr lang="en-US" sz="1900" dirty="0" err="1"/>
              <a:t>devine</a:t>
            </a:r>
            <a:r>
              <a:rPr lang="en-US" sz="1900" dirty="0"/>
              <a:t> </a:t>
            </a:r>
            <a:r>
              <a:rPr lang="en-US" sz="1900" dirty="0" err="1"/>
              <a:t>crucială</a:t>
            </a:r>
            <a:r>
              <a:rPr lang="en-US" sz="1900" dirty="0"/>
              <a:t> </a:t>
            </a:r>
            <a:r>
              <a:rPr lang="en-US" sz="1900" dirty="0" err="1"/>
              <a:t>pentru</a:t>
            </a:r>
            <a:r>
              <a:rPr lang="en-US" sz="1900" dirty="0"/>
              <a:t> </a:t>
            </a:r>
            <a:r>
              <a:rPr lang="en-US" sz="1900" dirty="0" err="1"/>
              <a:t>asigurarea</a:t>
            </a:r>
            <a:r>
              <a:rPr lang="en-US" sz="1900" dirty="0"/>
              <a:t> </a:t>
            </a:r>
            <a:r>
              <a:rPr lang="en-US" sz="1900" dirty="0" err="1"/>
              <a:t>integrității</a:t>
            </a:r>
            <a:r>
              <a:rPr lang="en-US" sz="1900" dirty="0"/>
              <a:t> </a:t>
            </a:r>
            <a:r>
              <a:rPr lang="en-US" sz="1900" dirty="0" err="1"/>
              <a:t>și</a:t>
            </a:r>
            <a:r>
              <a:rPr lang="en-US" sz="1900" dirty="0"/>
              <a:t> </a:t>
            </a:r>
            <a:r>
              <a:rPr lang="en-US" sz="1900" dirty="0" err="1"/>
              <a:t>fiabilității</a:t>
            </a:r>
            <a:r>
              <a:rPr lang="en-US" sz="1900" dirty="0"/>
              <a:t> </a:t>
            </a:r>
            <a:r>
              <a:rPr lang="en-US" sz="1900" dirty="0" err="1"/>
              <a:t>informațiilor</a:t>
            </a:r>
            <a:r>
              <a:rPr lang="en-US" sz="1900" dirty="0"/>
              <a:t> </a:t>
            </a:r>
            <a:r>
              <a:rPr lang="en-US" sz="1900" dirty="0" err="1"/>
              <a:t>transmise</a:t>
            </a:r>
            <a:r>
              <a:rPr lang="en-US" sz="1900" dirty="0"/>
              <a:t> </a:t>
            </a:r>
            <a:r>
              <a:rPr lang="en-US" sz="1900" dirty="0" err="1"/>
              <a:t>și</a:t>
            </a:r>
            <a:r>
              <a:rPr lang="en-US" sz="1900" dirty="0"/>
              <a:t> </a:t>
            </a:r>
            <a:r>
              <a:rPr lang="en-US" sz="1900" dirty="0" err="1"/>
              <a:t>stocate</a:t>
            </a:r>
            <a:r>
              <a:rPr lang="en-US" sz="1900" dirty="0"/>
              <a:t>.</a:t>
            </a:r>
          </a:p>
          <a:p>
            <a:pPr marL="742950" lvl="1" indent="-285750">
              <a:buFont typeface="+mj-lt"/>
              <a:buAutoNum type="arabicPeriod"/>
            </a:pPr>
            <a:r>
              <a:rPr lang="en-US" sz="1900" dirty="0"/>
              <a:t>Se </a:t>
            </a:r>
            <a:r>
              <a:rPr lang="en-US" sz="1900" dirty="0" err="1"/>
              <a:t>caută</a:t>
            </a:r>
            <a:r>
              <a:rPr lang="en-US" sz="1900" dirty="0"/>
              <a:t> </a:t>
            </a:r>
            <a:r>
              <a:rPr lang="en-US" sz="1900" dirty="0" err="1"/>
              <a:t>soluții</a:t>
            </a:r>
            <a:r>
              <a:rPr lang="en-US" sz="1900" dirty="0"/>
              <a:t> </a:t>
            </a:r>
            <a:r>
              <a:rPr lang="en-US" sz="1900" dirty="0" err="1"/>
              <a:t>pentru</a:t>
            </a:r>
            <a:r>
              <a:rPr lang="en-US" sz="1900" dirty="0"/>
              <a:t> a </a:t>
            </a:r>
            <a:r>
              <a:rPr lang="en-US" sz="1900" dirty="0" err="1"/>
              <a:t>detecta</a:t>
            </a:r>
            <a:r>
              <a:rPr lang="en-US" sz="1900" dirty="0"/>
              <a:t> </a:t>
            </a:r>
            <a:r>
              <a:rPr lang="en-US" sz="1900" dirty="0" err="1"/>
              <a:t>și</a:t>
            </a:r>
            <a:r>
              <a:rPr lang="en-US" sz="1900" dirty="0"/>
              <a:t> </a:t>
            </a:r>
            <a:r>
              <a:rPr lang="en-US" sz="1900" dirty="0" err="1"/>
              <a:t>corecta</a:t>
            </a:r>
            <a:r>
              <a:rPr lang="en-US" sz="1900" dirty="0"/>
              <a:t> automat </a:t>
            </a:r>
            <a:r>
              <a:rPr lang="en-US" sz="1900" dirty="0" err="1"/>
              <a:t>erorile</a:t>
            </a:r>
            <a:r>
              <a:rPr lang="en-US" sz="1900" dirty="0"/>
              <a:t>, </a:t>
            </a:r>
            <a:r>
              <a:rPr lang="en-US" sz="1900" dirty="0" err="1"/>
              <a:t>fără</a:t>
            </a:r>
            <a:r>
              <a:rPr lang="en-US" sz="1900" dirty="0"/>
              <a:t> a </a:t>
            </a:r>
            <a:r>
              <a:rPr lang="en-US" sz="1900" dirty="0" err="1"/>
              <a:t>necesita</a:t>
            </a:r>
            <a:r>
              <a:rPr lang="en-US" sz="1900" dirty="0"/>
              <a:t> </a:t>
            </a:r>
            <a:r>
              <a:rPr lang="en-US" sz="1900" dirty="0" err="1"/>
              <a:t>retransmisia</a:t>
            </a:r>
            <a:r>
              <a:rPr lang="en-US" sz="1900" dirty="0"/>
              <a:t> </a:t>
            </a:r>
            <a:r>
              <a:rPr lang="en-US" sz="1900" dirty="0" err="1"/>
              <a:t>datelor</a:t>
            </a:r>
            <a:r>
              <a:rPr lang="en-US" sz="1900" dirty="0"/>
              <a:t>.</a:t>
            </a:r>
          </a:p>
          <a:p>
            <a:pPr>
              <a:buFont typeface="+mj-lt"/>
              <a:buAutoNum type="arabicPeriod"/>
            </a:pPr>
            <a:r>
              <a:rPr lang="en-US" sz="1900" b="1" dirty="0" err="1"/>
              <a:t>Rolul</a:t>
            </a:r>
            <a:r>
              <a:rPr lang="en-US" sz="1900" b="1" dirty="0"/>
              <a:t> </a:t>
            </a:r>
            <a:r>
              <a:rPr lang="en-US" sz="1900" b="1" dirty="0" err="1"/>
              <a:t>Codurilor</a:t>
            </a:r>
            <a:r>
              <a:rPr lang="en-US" sz="1900" b="1" dirty="0"/>
              <a:t> Reed-Solomon:</a:t>
            </a:r>
            <a:endParaRPr lang="en-US" sz="1900" dirty="0"/>
          </a:p>
          <a:p>
            <a:pPr marL="742950" lvl="1" indent="-285750">
              <a:buFont typeface="+mj-lt"/>
              <a:buAutoNum type="arabicPeriod"/>
            </a:pPr>
            <a:r>
              <a:rPr lang="en-US" sz="1900" dirty="0" err="1"/>
              <a:t>Codurile</a:t>
            </a:r>
            <a:r>
              <a:rPr lang="en-US" sz="1900" dirty="0"/>
              <a:t> Reed-Solomon sunt o </a:t>
            </a:r>
            <a:r>
              <a:rPr lang="en-US" sz="1900" dirty="0" err="1"/>
              <a:t>clasă</a:t>
            </a:r>
            <a:r>
              <a:rPr lang="en-US" sz="1900" dirty="0"/>
              <a:t> de </a:t>
            </a:r>
            <a:r>
              <a:rPr lang="en-US" sz="1900" dirty="0" err="1"/>
              <a:t>coduri</a:t>
            </a:r>
            <a:r>
              <a:rPr lang="en-US" sz="1900" dirty="0"/>
              <a:t> de </a:t>
            </a:r>
            <a:r>
              <a:rPr lang="en-US" sz="1900" dirty="0" err="1"/>
              <a:t>corectare</a:t>
            </a:r>
            <a:r>
              <a:rPr lang="en-US" sz="1900" dirty="0"/>
              <a:t> a </a:t>
            </a:r>
            <a:r>
              <a:rPr lang="en-US" sz="1900" dirty="0" err="1"/>
              <a:t>erorilor</a:t>
            </a:r>
            <a:r>
              <a:rPr lang="en-US" sz="1900" dirty="0"/>
              <a:t>, </a:t>
            </a:r>
            <a:r>
              <a:rPr lang="en-US" sz="1900" dirty="0" err="1"/>
              <a:t>extrem</a:t>
            </a:r>
            <a:r>
              <a:rPr lang="en-US" sz="1900" dirty="0"/>
              <a:t> de </a:t>
            </a:r>
            <a:r>
              <a:rPr lang="en-US" sz="1900" dirty="0" err="1"/>
              <a:t>eficiente</a:t>
            </a:r>
            <a:r>
              <a:rPr lang="en-US" sz="1900" dirty="0"/>
              <a:t> </a:t>
            </a:r>
            <a:r>
              <a:rPr lang="en-US" sz="1900" dirty="0" err="1"/>
              <a:t>în</a:t>
            </a:r>
            <a:r>
              <a:rPr lang="en-US" sz="1900" dirty="0"/>
              <a:t> </a:t>
            </a:r>
            <a:r>
              <a:rPr lang="en-US" sz="1900" dirty="0" err="1"/>
              <a:t>corectarea</a:t>
            </a:r>
            <a:r>
              <a:rPr lang="en-US" sz="1900" dirty="0"/>
              <a:t> </a:t>
            </a:r>
            <a:r>
              <a:rPr lang="en-US" sz="1900" dirty="0" err="1"/>
              <a:t>erorilor</a:t>
            </a:r>
            <a:r>
              <a:rPr lang="en-US" sz="1900" dirty="0"/>
              <a:t> </a:t>
            </a:r>
            <a:r>
              <a:rPr lang="en-US" sz="1900" dirty="0" err="1"/>
              <a:t>în</a:t>
            </a:r>
            <a:r>
              <a:rPr lang="en-US" sz="1900" dirty="0"/>
              <a:t> bloc.</a:t>
            </a:r>
          </a:p>
          <a:p>
            <a:pPr marL="742950" lvl="1" indent="-285750">
              <a:buFont typeface="+mj-lt"/>
              <a:buAutoNum type="arabicPeriod"/>
            </a:pPr>
            <a:r>
              <a:rPr lang="en-US" sz="1900" dirty="0"/>
              <a:t>Au </a:t>
            </a:r>
            <a:r>
              <a:rPr lang="en-US" sz="1900" dirty="0" err="1"/>
              <a:t>capacitatea</a:t>
            </a:r>
            <a:r>
              <a:rPr lang="en-US" sz="1900" dirty="0"/>
              <a:t> de a </a:t>
            </a:r>
            <a:r>
              <a:rPr lang="en-US" sz="1900" dirty="0" err="1"/>
              <a:t>corecta</a:t>
            </a:r>
            <a:r>
              <a:rPr lang="en-US" sz="1900" dirty="0"/>
              <a:t> multiple </a:t>
            </a:r>
            <a:r>
              <a:rPr lang="en-US" sz="1900" dirty="0" err="1"/>
              <a:t>erori</a:t>
            </a:r>
            <a:r>
              <a:rPr lang="en-US" sz="1900" dirty="0"/>
              <a:t> </a:t>
            </a:r>
            <a:r>
              <a:rPr lang="en-US" sz="1900" dirty="0" err="1"/>
              <a:t>într</a:t>
            </a:r>
            <a:r>
              <a:rPr lang="en-US" sz="1900" dirty="0"/>
              <a:t>-un bloc de date, </a:t>
            </a:r>
            <a:r>
              <a:rPr lang="en-US" sz="1900" dirty="0" err="1"/>
              <a:t>fiind</a:t>
            </a:r>
            <a:r>
              <a:rPr lang="en-US" sz="1900" dirty="0"/>
              <a:t> </a:t>
            </a:r>
            <a:r>
              <a:rPr lang="en-US" sz="1900" dirty="0" err="1"/>
              <a:t>folosite</a:t>
            </a:r>
            <a:r>
              <a:rPr lang="en-US" sz="1900" dirty="0"/>
              <a:t> </a:t>
            </a:r>
            <a:r>
              <a:rPr lang="en-US" sz="1900" dirty="0" err="1"/>
              <a:t>într</a:t>
            </a:r>
            <a:r>
              <a:rPr lang="en-US" sz="1900" dirty="0"/>
              <a:t>-o </a:t>
            </a:r>
            <a:r>
              <a:rPr lang="en-US" sz="1900" dirty="0" err="1"/>
              <a:t>varietate</a:t>
            </a:r>
            <a:r>
              <a:rPr lang="en-US" sz="1900" dirty="0"/>
              <a:t> </a:t>
            </a:r>
            <a:r>
              <a:rPr lang="en-US" sz="1900" dirty="0" err="1"/>
              <a:t>largă</a:t>
            </a:r>
            <a:r>
              <a:rPr lang="en-US" sz="1900" dirty="0"/>
              <a:t> de </a:t>
            </a:r>
            <a:r>
              <a:rPr lang="en-US" sz="1900" dirty="0" err="1"/>
              <a:t>aplicații</a:t>
            </a:r>
            <a:r>
              <a:rPr lang="en-US" sz="1900" dirty="0"/>
              <a:t>: CD-</a:t>
            </a:r>
            <a:r>
              <a:rPr lang="en-US" sz="1900" dirty="0" err="1"/>
              <a:t>uri</a:t>
            </a:r>
            <a:r>
              <a:rPr lang="en-US" sz="1900" dirty="0"/>
              <a:t>, DVD-</a:t>
            </a:r>
            <a:r>
              <a:rPr lang="en-US" sz="1900" dirty="0" err="1"/>
              <a:t>uri</a:t>
            </a:r>
            <a:r>
              <a:rPr lang="en-US" sz="1900" dirty="0"/>
              <a:t>, QR </a:t>
            </a:r>
            <a:r>
              <a:rPr lang="en-US" sz="1900" dirty="0" err="1"/>
              <a:t>coduri</a:t>
            </a:r>
            <a:r>
              <a:rPr lang="en-US" sz="1900" dirty="0"/>
              <a:t>, </a:t>
            </a:r>
            <a:r>
              <a:rPr lang="en-US" sz="1900" dirty="0" err="1"/>
              <a:t>comunicații</a:t>
            </a:r>
            <a:r>
              <a:rPr lang="en-US" sz="1900" dirty="0"/>
              <a:t> </a:t>
            </a:r>
            <a:r>
              <a:rPr lang="en-US" sz="1900" dirty="0" err="1"/>
              <a:t>prin</a:t>
            </a:r>
            <a:r>
              <a:rPr lang="en-US" sz="1900" dirty="0"/>
              <a:t> </a:t>
            </a:r>
            <a:r>
              <a:rPr lang="en-US" sz="1900" dirty="0" err="1"/>
              <a:t>satelit</a:t>
            </a:r>
            <a:r>
              <a:rPr lang="en-US" sz="1900" dirty="0"/>
              <a:t>, etc.</a:t>
            </a:r>
          </a:p>
          <a:p>
            <a:pPr>
              <a:buFont typeface="+mj-lt"/>
              <a:buAutoNum type="arabicPeriod"/>
            </a:pPr>
            <a:r>
              <a:rPr lang="en-US" sz="1900" b="1" dirty="0" err="1"/>
              <a:t>Obiectivul</a:t>
            </a:r>
            <a:r>
              <a:rPr lang="en-US" sz="1900" b="1" dirty="0"/>
              <a:t> </a:t>
            </a:r>
            <a:r>
              <a:rPr lang="en-US" sz="1900" b="1" dirty="0" err="1"/>
              <a:t>Proiectului</a:t>
            </a:r>
            <a:r>
              <a:rPr lang="en-US" sz="1900" b="1" dirty="0"/>
              <a:t>:</a:t>
            </a:r>
            <a:endParaRPr lang="en-US" sz="1900" dirty="0"/>
          </a:p>
          <a:p>
            <a:pPr marL="742950" lvl="1" indent="-285750">
              <a:buFont typeface="+mj-lt"/>
              <a:buAutoNum type="arabicPeriod"/>
            </a:pPr>
            <a:r>
              <a:rPr lang="en-US" sz="1900" dirty="0" err="1"/>
              <a:t>Scopul</a:t>
            </a:r>
            <a:r>
              <a:rPr lang="en-US" sz="1900" dirty="0"/>
              <a:t> </a:t>
            </a:r>
            <a:r>
              <a:rPr lang="en-US" sz="1900" dirty="0" err="1"/>
              <a:t>acestui</a:t>
            </a:r>
            <a:r>
              <a:rPr lang="en-US" sz="1900" dirty="0"/>
              <a:t> </a:t>
            </a:r>
            <a:r>
              <a:rPr lang="en-US" sz="1900" dirty="0" err="1"/>
              <a:t>proiect</a:t>
            </a:r>
            <a:r>
              <a:rPr lang="en-US" sz="1900" dirty="0"/>
              <a:t> </a:t>
            </a:r>
            <a:r>
              <a:rPr lang="en-US" sz="1900" dirty="0" err="1"/>
              <a:t>este</a:t>
            </a:r>
            <a:r>
              <a:rPr lang="en-US" sz="1900" dirty="0"/>
              <a:t> de a </a:t>
            </a:r>
            <a:r>
              <a:rPr lang="en-US" sz="1900" dirty="0" err="1"/>
              <a:t>explora</a:t>
            </a:r>
            <a:r>
              <a:rPr lang="en-US" sz="1900" dirty="0"/>
              <a:t> </a:t>
            </a:r>
            <a:r>
              <a:rPr lang="en-US" sz="1900" dirty="0" err="1"/>
              <a:t>și</a:t>
            </a:r>
            <a:r>
              <a:rPr lang="en-US" sz="1900" dirty="0"/>
              <a:t> </a:t>
            </a:r>
            <a:r>
              <a:rPr lang="en-US" sz="1900" dirty="0" err="1"/>
              <a:t>implementa</a:t>
            </a:r>
            <a:r>
              <a:rPr lang="en-US" sz="1900" dirty="0"/>
              <a:t> </a:t>
            </a:r>
            <a:r>
              <a:rPr lang="en-US" sz="1900" dirty="0" err="1"/>
              <a:t>codurile</a:t>
            </a:r>
            <a:r>
              <a:rPr lang="en-US" sz="1900" dirty="0"/>
              <a:t> Reed-Solomon, </a:t>
            </a:r>
            <a:r>
              <a:rPr lang="en-US" sz="1900" dirty="0" err="1"/>
              <a:t>demonstrând</a:t>
            </a:r>
            <a:r>
              <a:rPr lang="en-US" sz="1900" dirty="0"/>
              <a:t> </a:t>
            </a:r>
            <a:r>
              <a:rPr lang="en-US" sz="1900" dirty="0" err="1"/>
              <a:t>eficiența</a:t>
            </a:r>
            <a:r>
              <a:rPr lang="en-US" sz="1900" dirty="0"/>
              <a:t> lor </a:t>
            </a:r>
            <a:r>
              <a:rPr lang="en-US" sz="1900" dirty="0" err="1"/>
              <a:t>în</a:t>
            </a:r>
            <a:r>
              <a:rPr lang="en-US" sz="1900" dirty="0"/>
              <a:t> </a:t>
            </a:r>
            <a:r>
              <a:rPr lang="en-US" sz="1900" dirty="0" err="1"/>
              <a:t>corectarea</a:t>
            </a:r>
            <a:r>
              <a:rPr lang="en-US" sz="1900" dirty="0"/>
              <a:t> </a:t>
            </a:r>
            <a:r>
              <a:rPr lang="en-US" sz="1900" dirty="0" err="1"/>
              <a:t>erorilor</a:t>
            </a:r>
            <a:r>
              <a:rPr lang="en-US" sz="1900" dirty="0"/>
              <a:t> </a:t>
            </a:r>
            <a:r>
              <a:rPr lang="en-US" sz="1900" dirty="0" err="1"/>
              <a:t>în</a:t>
            </a:r>
            <a:r>
              <a:rPr lang="en-US" sz="1900" dirty="0"/>
              <a:t> </a:t>
            </a:r>
            <a:r>
              <a:rPr lang="en-US" sz="1900" dirty="0" err="1"/>
              <a:t>diferite</a:t>
            </a:r>
            <a:r>
              <a:rPr lang="en-US" sz="1900" dirty="0"/>
              <a:t> </a:t>
            </a:r>
            <a:r>
              <a:rPr lang="en-US" sz="1900" dirty="0" err="1"/>
              <a:t>scenarii</a:t>
            </a:r>
            <a:r>
              <a:rPr lang="en-US" sz="1900" dirty="0"/>
              <a:t> de </a:t>
            </a:r>
            <a:r>
              <a:rPr lang="en-US" sz="1900" dirty="0" err="1"/>
              <a:t>comunicare</a:t>
            </a:r>
            <a:r>
              <a:rPr lang="en-US" sz="1900" dirty="0"/>
              <a:t> </a:t>
            </a:r>
            <a:r>
              <a:rPr lang="en-US" sz="1900" dirty="0" err="1"/>
              <a:t>și</a:t>
            </a:r>
            <a:r>
              <a:rPr lang="en-US" sz="1900" dirty="0"/>
              <a:t> </a:t>
            </a:r>
            <a:r>
              <a:rPr lang="en-US" sz="1900" dirty="0" err="1"/>
              <a:t>stocare</a:t>
            </a:r>
            <a:r>
              <a:rPr lang="en-US" sz="1900" dirty="0"/>
              <a:t> a </a:t>
            </a:r>
            <a:r>
              <a:rPr lang="en-US" sz="1900" dirty="0" err="1"/>
              <a:t>datelor</a:t>
            </a:r>
            <a:r>
              <a:rPr lang="en-US" sz="1900" dirty="0"/>
              <a:t>.</a:t>
            </a:r>
          </a:p>
          <a:p>
            <a:endParaRPr lang="en-US" dirty="0"/>
          </a:p>
        </p:txBody>
      </p:sp>
    </p:spTree>
    <p:extLst>
      <p:ext uri="{BB962C8B-B14F-4D97-AF65-F5344CB8AC3E}">
        <p14:creationId xmlns:p14="http://schemas.microsoft.com/office/powerpoint/2010/main" val="368061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0"/>
                                        <p:tgtEl>
                                          <p:spTgt spid="3">
                                            <p:txEl>
                                              <p:pRg st="5" end="5"/>
                                            </p:txEl>
                                          </p:spTgt>
                                        </p:tgtEl>
                                      </p:cBhvr>
                                    </p:animEffect>
                                    <p:anim calcmode="lin" valueType="num">
                                      <p:cBhvr>
                                        <p:cTn id="3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1000"/>
                                        <p:tgtEl>
                                          <p:spTgt spid="3">
                                            <p:txEl>
                                              <p:pRg st="6" end="6"/>
                                            </p:txEl>
                                          </p:spTgt>
                                        </p:tgtEl>
                                      </p:cBhvr>
                                    </p:animEffect>
                                    <p:anim calcmode="lin" valueType="num">
                                      <p:cBhvr>
                                        <p:cTn id="3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anim calcmode="lin" valueType="num">
                                      <p:cBhvr>
                                        <p:cTn id="43"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7" end="7"/>
                                            </p:txEl>
                                          </p:spTgt>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1000"/>
                                        <p:tgtEl>
                                          <p:spTgt spid="3">
                                            <p:txEl>
                                              <p:pRg st="8" end="8"/>
                                            </p:txEl>
                                          </p:spTgt>
                                        </p:tgtEl>
                                      </p:cBhvr>
                                    </p:animEffect>
                                    <p:anim calcmode="lin" valueType="num">
                                      <p:cBhvr>
                                        <p:cTn id="48"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8" end="8"/>
                                            </p:txEl>
                                          </p:spTgt>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1000"/>
                                        <p:tgtEl>
                                          <p:spTgt spid="3">
                                            <p:txEl>
                                              <p:pRg st="9" end="9"/>
                                            </p:txEl>
                                          </p:spTgt>
                                        </p:tgtEl>
                                      </p:cBhvr>
                                    </p:animEffect>
                                    <p:anim calcmode="lin" valueType="num">
                                      <p:cBhvr>
                                        <p:cTn id="53"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54" dur="1000" fill="hold"/>
                                        <p:tgtEl>
                                          <p:spTgt spid="3">
                                            <p:txEl>
                                              <p:pRg st="9" end="9"/>
                                            </p:txEl>
                                          </p:spTgt>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1000"/>
                                        <p:tgtEl>
                                          <p:spTgt spid="3">
                                            <p:txEl>
                                              <p:pRg st="10" end="10"/>
                                            </p:txEl>
                                          </p:spTgt>
                                        </p:tgtEl>
                                      </p:cBhvr>
                                    </p:animEffect>
                                    <p:anim calcmode="lin" valueType="num">
                                      <p:cBhvr>
                                        <p:cTn id="58"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59" dur="1000" fill="hold"/>
                                        <p:tgtEl>
                                          <p:spTgt spid="3">
                                            <p:txEl>
                                              <p:pRg st="10" end="10"/>
                                            </p:txEl>
                                          </p:spTgt>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1000"/>
                                        <p:tgtEl>
                                          <p:spTgt spid="3">
                                            <p:txEl>
                                              <p:pRg st="11" end="11"/>
                                            </p:txEl>
                                          </p:spTgt>
                                        </p:tgtEl>
                                      </p:cBhvr>
                                    </p:animEffect>
                                    <p:anim calcmode="lin" valueType="num">
                                      <p:cBhvr>
                                        <p:cTn id="63"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64" dur="1000" fill="hold"/>
                                        <p:tgtEl>
                                          <p:spTgt spid="3">
                                            <p:txEl>
                                              <p:pRg st="11" end="11"/>
                                            </p:txEl>
                                          </p:spTgt>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1000"/>
                                        <p:tgtEl>
                                          <p:spTgt spid="3">
                                            <p:txEl>
                                              <p:pRg st="12" end="12"/>
                                            </p:txEl>
                                          </p:spTgt>
                                        </p:tgtEl>
                                      </p:cBhvr>
                                    </p:animEffect>
                                    <p:anim calcmode="lin" valueType="num">
                                      <p:cBhvr>
                                        <p:cTn id="68"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69" dur="1000" fill="hold"/>
                                        <p:tgtEl>
                                          <p:spTgt spid="3">
                                            <p:txEl>
                                              <p:pRg st="12" end="12"/>
                                            </p:txEl>
                                          </p:spTgt>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1000"/>
                                        <p:tgtEl>
                                          <p:spTgt spid="3">
                                            <p:txEl>
                                              <p:pRg st="13" end="13"/>
                                            </p:txEl>
                                          </p:spTgt>
                                        </p:tgtEl>
                                      </p:cBhvr>
                                    </p:animEffect>
                                    <p:anim calcmode="lin" valueType="num">
                                      <p:cBhvr>
                                        <p:cTn id="73"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74"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72EC6-FB1D-A104-5874-D7F2670E1106}"/>
              </a:ext>
            </a:extLst>
          </p:cNvPr>
          <p:cNvSpPr>
            <a:spLocks noGrp="1"/>
          </p:cNvSpPr>
          <p:nvPr>
            <p:ph type="title"/>
          </p:nvPr>
        </p:nvSpPr>
        <p:spPr>
          <a:xfrm>
            <a:off x="0" y="0"/>
            <a:ext cx="12192000" cy="671804"/>
          </a:xfrm>
        </p:spPr>
        <p:txBody>
          <a:bodyPr/>
          <a:lstStyle/>
          <a:p>
            <a:r>
              <a:rPr lang="en-US" dirty="0" err="1"/>
              <a:t>Justificarea</a:t>
            </a:r>
            <a:r>
              <a:rPr lang="en-US" dirty="0"/>
              <a:t> </a:t>
            </a:r>
            <a:r>
              <a:rPr lang="en-US" dirty="0" err="1"/>
              <a:t>temei</a:t>
            </a:r>
            <a:r>
              <a:rPr lang="en-US" dirty="0"/>
              <a:t> </a:t>
            </a:r>
            <a:r>
              <a:rPr lang="en-US" dirty="0" err="1"/>
              <a:t>abordate</a:t>
            </a:r>
            <a:endParaRPr lang="en-US" dirty="0"/>
          </a:p>
        </p:txBody>
      </p:sp>
      <p:sp>
        <p:nvSpPr>
          <p:cNvPr id="3" name="Content Placeholder 2">
            <a:extLst>
              <a:ext uri="{FF2B5EF4-FFF2-40B4-BE49-F238E27FC236}">
                <a16:creationId xmlns:a16="http://schemas.microsoft.com/office/drawing/2014/main" id="{E6D0DAE5-CD40-20A1-181B-C41D56FD9ED9}"/>
              </a:ext>
            </a:extLst>
          </p:cNvPr>
          <p:cNvSpPr>
            <a:spLocks noGrp="1"/>
          </p:cNvSpPr>
          <p:nvPr>
            <p:ph idx="1"/>
          </p:nvPr>
        </p:nvSpPr>
        <p:spPr>
          <a:xfrm>
            <a:off x="0" y="671804"/>
            <a:ext cx="12192000" cy="6186196"/>
          </a:xfrm>
        </p:spPr>
        <p:txBody>
          <a:bodyPr>
            <a:normAutofit fontScale="70000" lnSpcReduction="20000"/>
          </a:bodyPr>
          <a:lstStyle/>
          <a:p>
            <a:pPr>
              <a:buFont typeface="+mj-lt"/>
              <a:buAutoNum type="arabicPeriod"/>
            </a:pPr>
            <a:r>
              <a:rPr lang="en-US" sz="2200" b="1" dirty="0" err="1">
                <a:latin typeface="Times New Roman" panose="02020603050405020304" pitchFamily="18" charset="0"/>
                <a:cs typeface="Times New Roman" panose="02020603050405020304" pitchFamily="18" charset="0"/>
              </a:rPr>
              <a:t>Importanța</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Corectării</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Erorilor</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în</a:t>
            </a:r>
            <a:r>
              <a:rPr lang="en-US" sz="2200" b="1" dirty="0">
                <a:latin typeface="Times New Roman" panose="02020603050405020304" pitchFamily="18" charset="0"/>
                <a:cs typeface="Times New Roman" panose="02020603050405020304" pitchFamily="18" charset="0"/>
              </a:rPr>
              <a:t> Diverse </a:t>
            </a:r>
            <a:r>
              <a:rPr lang="en-US" sz="2200" b="1" dirty="0" err="1">
                <a:latin typeface="Times New Roman" panose="02020603050405020304" pitchFamily="18" charset="0"/>
                <a:cs typeface="Times New Roman" panose="02020603050405020304" pitchFamily="18" charset="0"/>
              </a:rPr>
              <a:t>Domenii</a:t>
            </a:r>
            <a:r>
              <a:rPr lang="en-US" sz="2200" b="1" dirty="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US" sz="2200" dirty="0" err="1">
                <a:latin typeface="Times New Roman" panose="02020603050405020304" pitchFamily="18" charset="0"/>
                <a:cs typeface="Times New Roman" panose="02020603050405020304" pitchFamily="18" charset="0"/>
              </a:rPr>
              <a:t>Corectarea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erorilor</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este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vitală</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multe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domenii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inclusiv</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telecomunicații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stocarea</a:t>
            </a:r>
            <a:r>
              <a:rPr lang="en-US" sz="2200" dirty="0">
                <a:latin typeface="Times New Roman" panose="02020603050405020304" pitchFamily="18" charset="0"/>
                <a:cs typeface="Times New Roman" panose="02020603050405020304" pitchFamily="18" charset="0"/>
              </a:rPr>
              <a:t> de date, </a:t>
            </a:r>
            <a:r>
              <a:rPr lang="en-US" sz="2200" dirty="0" err="1">
                <a:latin typeface="Times New Roman" panose="02020603050405020304" pitchFamily="18" charset="0"/>
                <a:cs typeface="Times New Roman" panose="02020603050405020304" pitchFamily="18" charset="0"/>
              </a:rPr>
              <a:t>difuzarea</a:t>
            </a:r>
            <a:r>
              <a:rPr lang="en-US" sz="2200" dirty="0">
                <a:latin typeface="Times New Roman" panose="02020603050405020304" pitchFamily="18" charset="0"/>
                <a:cs typeface="Times New Roman" panose="02020603050405020304" pitchFamily="18" charset="0"/>
              </a:rPr>
              <a:t> TV </a:t>
            </a:r>
            <a:r>
              <a:rPr lang="en-US" sz="2200" dirty="0" err="1">
                <a:latin typeface="Times New Roman" panose="02020603050405020304" pitchFamily="18" charset="0"/>
                <a:cs typeface="Times New Roman" panose="02020603050405020304" pitchFamily="18" charset="0"/>
              </a:rPr>
              <a:t>digitală</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comunicațiile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spațiale</a:t>
            </a:r>
            <a:r>
              <a:rPr lang="en-US" sz="2200" dirty="0">
                <a:latin typeface="Times New Roman" panose="02020603050405020304" pitchFamily="18" charset="0"/>
                <a:cs typeface="Times New Roman" panose="02020603050405020304" pitchFamily="18" charset="0"/>
              </a:rPr>
              <a:t>.</a:t>
            </a:r>
          </a:p>
          <a:p>
            <a:pPr marL="742950" lvl="1" indent="-285750">
              <a:buFont typeface="+mj-lt"/>
              <a:buAutoNum type="arabicPeriod"/>
            </a:pPr>
            <a:r>
              <a:rPr lang="en-US" sz="2200" dirty="0" err="1">
                <a:latin typeface="Times New Roman" panose="02020603050405020304" pitchFamily="18" charset="0"/>
                <a:cs typeface="Times New Roman" panose="02020603050405020304" pitchFamily="18" charset="0"/>
              </a:rPr>
              <a:t>Erorile</a:t>
            </a:r>
            <a:r>
              <a:rPr lang="en-US" sz="2200" dirty="0">
                <a:latin typeface="Times New Roman" panose="02020603050405020304" pitchFamily="18" charset="0"/>
                <a:cs typeface="Times New Roman" panose="02020603050405020304" pitchFamily="18" charset="0"/>
              </a:rPr>
              <a:t> pot conduce la </a:t>
            </a:r>
            <a:r>
              <a:rPr lang="en-US" sz="2200" dirty="0" err="1">
                <a:latin typeface="Times New Roman" panose="02020603050405020304" pitchFamily="18" charset="0"/>
                <a:cs typeface="Times New Roman" panose="02020603050405020304" pitchFamily="18" charset="0"/>
              </a:rPr>
              <a:t>pierderea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sau</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coruperea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datelor</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esențiale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afectând</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serviciile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operațiunile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critice</a:t>
            </a:r>
            <a:r>
              <a:rPr lang="en-US" sz="2200" dirty="0">
                <a:latin typeface="Times New Roman" panose="02020603050405020304" pitchFamily="18" charset="0"/>
                <a:cs typeface="Times New Roman" panose="02020603050405020304" pitchFamily="18" charset="0"/>
              </a:rPr>
              <a:t>.</a:t>
            </a:r>
          </a:p>
          <a:p>
            <a:pPr>
              <a:buFont typeface="+mj-lt"/>
              <a:buAutoNum type="arabicPeriod"/>
            </a:pPr>
            <a:r>
              <a:rPr lang="en-US" sz="2200" b="1" dirty="0" err="1">
                <a:latin typeface="Times New Roman" panose="02020603050405020304" pitchFamily="18" charset="0"/>
                <a:cs typeface="Times New Roman" panose="02020603050405020304" pitchFamily="18" charset="0"/>
              </a:rPr>
              <a:t>Fiabilitate</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și</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Eficiență</a:t>
            </a:r>
            <a:r>
              <a:rPr lang="en-US" sz="2200" b="1" dirty="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US" sz="2200" dirty="0" err="1">
                <a:latin typeface="Times New Roman" panose="02020603050405020304" pitchFamily="18" charset="0"/>
                <a:cs typeface="Times New Roman" panose="02020603050405020304" pitchFamily="18" charset="0"/>
              </a:rPr>
              <a:t>Codurile</a:t>
            </a:r>
            <a:r>
              <a:rPr lang="en-US" sz="2200" dirty="0">
                <a:latin typeface="Times New Roman" panose="02020603050405020304" pitchFamily="18" charset="0"/>
                <a:cs typeface="Times New Roman" panose="02020603050405020304" pitchFamily="18" charset="0"/>
              </a:rPr>
              <a:t> Reed-Solomon permit </a:t>
            </a:r>
            <a:r>
              <a:rPr lang="en-US" sz="2200" dirty="0" err="1">
                <a:latin typeface="Times New Roman" panose="02020603050405020304" pitchFamily="18" charset="0"/>
                <a:cs typeface="Times New Roman" panose="02020603050405020304" pitchFamily="18" charset="0"/>
              </a:rPr>
              <a:t>corectarea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eficientă</a:t>
            </a:r>
            <a:r>
              <a:rPr lang="en-US" sz="2200" dirty="0">
                <a:latin typeface="Times New Roman" panose="02020603050405020304" pitchFamily="18" charset="0"/>
                <a:cs typeface="Times New Roman" panose="02020603050405020304" pitchFamily="18" charset="0"/>
              </a:rPr>
              <a:t> a </a:t>
            </a:r>
            <a:r>
              <a:rPr lang="en-US" sz="2200" dirty="0" err="1">
                <a:latin typeface="Times New Roman" panose="02020603050405020304" pitchFamily="18" charset="0"/>
                <a:cs typeface="Times New Roman" panose="02020603050405020304" pitchFamily="18" charset="0"/>
              </a:rPr>
              <a:t>erorilor</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fără</a:t>
            </a:r>
            <a:r>
              <a:rPr lang="en-US" sz="2200" dirty="0">
                <a:latin typeface="Times New Roman" panose="02020603050405020304" pitchFamily="18" charset="0"/>
                <a:cs typeface="Times New Roman" panose="02020603050405020304" pitchFamily="18" charset="0"/>
              </a:rPr>
              <a:t> a </a:t>
            </a:r>
            <a:r>
              <a:rPr lang="en-US" sz="2200" dirty="0" err="1">
                <a:latin typeface="Times New Roman" panose="02020603050405020304" pitchFamily="18" charset="0"/>
                <a:cs typeface="Times New Roman" panose="02020603050405020304" pitchFamily="18" charset="0"/>
              </a:rPr>
              <a:t>necesita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retransmisia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întregului</a:t>
            </a:r>
            <a:r>
              <a:rPr lang="en-US" sz="2200" dirty="0">
                <a:latin typeface="Times New Roman" panose="02020603050405020304" pitchFamily="18" charset="0"/>
                <a:cs typeface="Times New Roman" panose="02020603050405020304" pitchFamily="18" charset="0"/>
              </a:rPr>
              <a:t> set de date, </a:t>
            </a:r>
            <a:r>
              <a:rPr lang="en-US" sz="2200" dirty="0" err="1">
                <a:latin typeface="Times New Roman" panose="02020603050405020304" pitchFamily="18" charset="0"/>
                <a:cs typeface="Times New Roman" panose="02020603050405020304" pitchFamily="18" charset="0"/>
              </a:rPr>
              <a:t>economisind</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timp</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lățime</a:t>
            </a:r>
            <a:r>
              <a:rPr lang="en-US" sz="2200" dirty="0">
                <a:latin typeface="Times New Roman" panose="02020603050405020304" pitchFamily="18" charset="0"/>
                <a:cs typeface="Times New Roman" panose="02020603050405020304" pitchFamily="18" charset="0"/>
              </a:rPr>
              <a:t> de </a:t>
            </a:r>
            <a:r>
              <a:rPr lang="en-US" sz="2200" dirty="0" err="1">
                <a:latin typeface="Times New Roman" panose="02020603050405020304" pitchFamily="18" charset="0"/>
                <a:cs typeface="Times New Roman" panose="02020603050405020304" pitchFamily="18" charset="0"/>
              </a:rPr>
              <a:t>bandă</a:t>
            </a:r>
            <a:r>
              <a:rPr lang="en-US" sz="2200" dirty="0">
                <a:latin typeface="Times New Roman" panose="02020603050405020304" pitchFamily="18" charset="0"/>
                <a:cs typeface="Times New Roman" panose="02020603050405020304" pitchFamily="18" charset="0"/>
              </a:rPr>
              <a:t>.</a:t>
            </a:r>
          </a:p>
          <a:p>
            <a:pPr marL="742950" lvl="1" indent="-285750">
              <a:buFont typeface="+mj-lt"/>
              <a:buAutoNum type="arabicPeriod"/>
            </a:pPr>
            <a:r>
              <a:rPr lang="en-US" sz="2200" dirty="0" err="1">
                <a:latin typeface="Times New Roman" panose="02020603050405020304" pitchFamily="18" charset="0"/>
                <a:cs typeface="Times New Roman" panose="02020603050405020304" pitchFamily="18" charset="0"/>
              </a:rPr>
              <a:t>Aceste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coduri</a:t>
            </a:r>
            <a:r>
              <a:rPr lang="en-US" sz="2200" dirty="0">
                <a:latin typeface="Times New Roman" panose="02020603050405020304" pitchFamily="18" charset="0"/>
                <a:cs typeface="Times New Roman" panose="02020603050405020304" pitchFamily="18" charset="0"/>
              </a:rPr>
              <a:t> sunt </a:t>
            </a:r>
            <a:r>
              <a:rPr lang="en-US" sz="2200" dirty="0" err="1">
                <a:latin typeface="Times New Roman" panose="02020603050405020304" pitchFamily="18" charset="0"/>
                <a:cs typeface="Times New Roman" panose="02020603050405020304" pitchFamily="18" charset="0"/>
              </a:rPr>
              <a:t>capabile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să</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corecteze</a:t>
            </a:r>
            <a:r>
              <a:rPr lang="en-US" sz="2200" dirty="0">
                <a:latin typeface="Times New Roman" panose="02020603050405020304" pitchFamily="18" charset="0"/>
                <a:cs typeface="Times New Roman" panose="02020603050405020304" pitchFamily="18" charset="0"/>
              </a:rPr>
              <a:t> un </a:t>
            </a:r>
            <a:r>
              <a:rPr lang="en-US" sz="2200" dirty="0" err="1">
                <a:latin typeface="Times New Roman" panose="02020603050405020304" pitchFamily="18" charset="0"/>
                <a:cs typeface="Times New Roman" panose="02020603050405020304" pitchFamily="18" charset="0"/>
              </a:rPr>
              <a:t>număr</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semnificativ</a:t>
            </a:r>
            <a:r>
              <a:rPr lang="en-US" sz="2200" dirty="0">
                <a:latin typeface="Times New Roman" panose="02020603050405020304" pitchFamily="18" charset="0"/>
                <a:cs typeface="Times New Roman" panose="02020603050405020304" pitchFamily="18" charset="0"/>
              </a:rPr>
              <a:t> de </a:t>
            </a:r>
            <a:r>
              <a:rPr lang="en-US" sz="2200" dirty="0" err="1">
                <a:latin typeface="Times New Roman" panose="02020603050405020304" pitchFamily="18" charset="0"/>
                <a:cs typeface="Times New Roman" panose="02020603050405020304" pitchFamily="18" charset="0"/>
              </a:rPr>
              <a:t>erori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ceea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ce</a:t>
            </a:r>
            <a:r>
              <a:rPr lang="en-US" sz="2200" dirty="0">
                <a:latin typeface="Times New Roman" panose="02020603050405020304" pitchFamily="18" charset="0"/>
                <a:cs typeface="Times New Roman" panose="02020603050405020304" pitchFamily="18" charset="0"/>
              </a:rPr>
              <a:t> le face </a:t>
            </a:r>
            <a:r>
              <a:rPr lang="en-US" sz="2200" dirty="0" err="1">
                <a:latin typeface="Times New Roman" panose="02020603050405020304" pitchFamily="18" charset="0"/>
                <a:cs typeface="Times New Roman" panose="02020603050405020304" pitchFamily="18" charset="0"/>
              </a:rPr>
              <a:t>ideale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pentru</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medii</a:t>
            </a:r>
            <a:r>
              <a:rPr lang="en-US" sz="2200" dirty="0">
                <a:latin typeface="Times New Roman" panose="02020603050405020304" pitchFamily="18" charset="0"/>
                <a:cs typeface="Times New Roman" panose="02020603050405020304" pitchFamily="18" charset="0"/>
              </a:rPr>
              <a:t> cu un </a:t>
            </a:r>
            <a:r>
              <a:rPr lang="en-US" sz="2200" dirty="0" err="1">
                <a:latin typeface="Times New Roman" panose="02020603050405020304" pitchFamily="18" charset="0"/>
                <a:cs typeface="Times New Roman" panose="02020603050405020304" pitchFamily="18" charset="0"/>
              </a:rPr>
              <a:t>nivel</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ridicat</a:t>
            </a:r>
            <a:r>
              <a:rPr lang="en-US" sz="2200" dirty="0">
                <a:latin typeface="Times New Roman" panose="02020603050405020304" pitchFamily="18" charset="0"/>
                <a:cs typeface="Times New Roman" panose="02020603050405020304" pitchFamily="18" charset="0"/>
              </a:rPr>
              <a:t> de </a:t>
            </a:r>
            <a:r>
              <a:rPr lang="en-US" sz="2200" dirty="0" err="1">
                <a:latin typeface="Times New Roman" panose="02020603050405020304" pitchFamily="18" charset="0"/>
                <a:cs typeface="Times New Roman" panose="02020603050405020304" pitchFamily="18" charset="0"/>
              </a:rPr>
              <a:t>zgomot</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sau</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perturbări</a:t>
            </a:r>
            <a:r>
              <a:rPr lang="en-US" sz="2200" dirty="0">
                <a:latin typeface="Times New Roman" panose="02020603050405020304" pitchFamily="18" charset="0"/>
                <a:cs typeface="Times New Roman" panose="02020603050405020304" pitchFamily="18" charset="0"/>
              </a:rPr>
              <a:t>.</a:t>
            </a:r>
          </a:p>
          <a:p>
            <a:pPr>
              <a:buFont typeface="+mj-lt"/>
              <a:buAutoNum type="arabicPeriod"/>
            </a:pPr>
            <a:r>
              <a:rPr lang="en-US" sz="2200" b="1" dirty="0" err="1">
                <a:latin typeface="Times New Roman" panose="02020603050405020304" pitchFamily="18" charset="0"/>
                <a:cs typeface="Times New Roman" panose="02020603050405020304" pitchFamily="18" charset="0"/>
              </a:rPr>
              <a:t>Aplicații</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Vaste</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și</a:t>
            </a:r>
            <a:r>
              <a:rPr lang="en-US" sz="2200" b="1" dirty="0">
                <a:latin typeface="Times New Roman" panose="02020603050405020304" pitchFamily="18" charset="0"/>
                <a:cs typeface="Times New Roman" panose="02020603050405020304" pitchFamily="18" charset="0"/>
              </a:rPr>
              <a:t> Diverse:</a:t>
            </a:r>
            <a:endParaRPr lang="en-US" sz="2200"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US" sz="2200" dirty="0" err="1">
                <a:latin typeface="Times New Roman" panose="02020603050405020304" pitchFamily="18" charset="0"/>
                <a:cs typeface="Times New Roman" panose="02020603050405020304" pitchFamily="18" charset="0"/>
              </a:rPr>
              <a:t>Codurile</a:t>
            </a:r>
            <a:r>
              <a:rPr lang="en-US" sz="2200" dirty="0">
                <a:latin typeface="Times New Roman" panose="02020603050405020304" pitchFamily="18" charset="0"/>
                <a:cs typeface="Times New Roman" panose="02020603050405020304" pitchFamily="18" charset="0"/>
              </a:rPr>
              <a:t> Reed-Solomon sunt </a:t>
            </a:r>
            <a:r>
              <a:rPr lang="en-US" sz="2200" dirty="0" err="1">
                <a:latin typeface="Times New Roman" panose="02020603050405020304" pitchFamily="18" charset="0"/>
                <a:cs typeface="Times New Roman" panose="02020603050405020304" pitchFamily="18" charset="0"/>
              </a:rPr>
              <a:t>utilizate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într</a:t>
            </a:r>
            <a:r>
              <a:rPr lang="en-US" sz="2200" dirty="0">
                <a:latin typeface="Times New Roman" panose="02020603050405020304" pitchFamily="18" charset="0"/>
                <a:cs typeface="Times New Roman" panose="02020603050405020304" pitchFamily="18" charset="0"/>
              </a:rPr>
              <a:t>-o </a:t>
            </a:r>
            <a:r>
              <a:rPr lang="en-US" sz="2200" dirty="0" err="1">
                <a:latin typeface="Times New Roman" panose="02020603050405020304" pitchFamily="18" charset="0"/>
                <a:cs typeface="Times New Roman" panose="02020603050405020304" pitchFamily="18" charset="0"/>
              </a:rPr>
              <a:t>varietate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largă</a:t>
            </a:r>
            <a:r>
              <a:rPr lang="en-US" sz="2200" dirty="0">
                <a:latin typeface="Times New Roman" panose="02020603050405020304" pitchFamily="18" charset="0"/>
                <a:cs typeface="Times New Roman" panose="02020603050405020304" pitchFamily="18" charset="0"/>
              </a:rPr>
              <a:t> de </a:t>
            </a:r>
            <a:r>
              <a:rPr lang="en-US" sz="2200" dirty="0" err="1">
                <a:latin typeface="Times New Roman" panose="02020603050405020304" pitchFamily="18" charset="0"/>
                <a:cs typeface="Times New Roman" panose="02020603050405020304" pitchFamily="18" charset="0"/>
              </a:rPr>
              <a:t>tehnologii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moderne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inclusiv</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sisteme</a:t>
            </a:r>
            <a:r>
              <a:rPr lang="en-US" sz="2200" dirty="0">
                <a:latin typeface="Times New Roman" panose="02020603050405020304" pitchFamily="18" charset="0"/>
                <a:cs typeface="Times New Roman" panose="02020603050405020304" pitchFamily="18" charset="0"/>
              </a:rPr>
              <a:t> de </a:t>
            </a:r>
            <a:r>
              <a:rPr lang="en-US" sz="2200" dirty="0" err="1">
                <a:latin typeface="Times New Roman" panose="02020603050405020304" pitchFamily="18" charset="0"/>
                <a:cs typeface="Times New Roman" panose="02020603050405020304" pitchFamily="18" charset="0"/>
              </a:rPr>
              <a:t>stocare</a:t>
            </a:r>
            <a:r>
              <a:rPr lang="en-US" sz="2200" dirty="0">
                <a:latin typeface="Times New Roman" panose="02020603050405020304" pitchFamily="18" charset="0"/>
                <a:cs typeface="Times New Roman" panose="02020603050405020304" pitchFamily="18" charset="0"/>
              </a:rPr>
              <a:t> RAID, QR </a:t>
            </a:r>
            <a:r>
              <a:rPr lang="en-US" sz="2200" dirty="0" err="1">
                <a:latin typeface="Times New Roman" panose="02020603050405020304" pitchFamily="18" charset="0"/>
                <a:cs typeface="Times New Roman" panose="02020603050405020304" pitchFamily="18" charset="0"/>
              </a:rPr>
              <a:t>coduri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comunicații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prin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satelit</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televiziune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digitală</a:t>
            </a:r>
            <a:r>
              <a:rPr lang="en-US" sz="2200" dirty="0">
                <a:latin typeface="Times New Roman" panose="02020603050405020304" pitchFamily="18" charset="0"/>
                <a:cs typeface="Times New Roman" panose="02020603050405020304" pitchFamily="18" charset="0"/>
              </a:rPr>
              <a:t>.</a:t>
            </a:r>
          </a:p>
          <a:p>
            <a:pPr marL="742950" lvl="1" indent="-285750">
              <a:buFont typeface="+mj-lt"/>
              <a:buAutoNum type="arabicPeriod"/>
            </a:pPr>
            <a:r>
              <a:rPr lang="en-US" sz="2200" dirty="0">
                <a:latin typeface="Times New Roman" panose="02020603050405020304" pitchFamily="18" charset="0"/>
                <a:cs typeface="Times New Roman" panose="02020603050405020304" pitchFamily="18" charset="0"/>
              </a:rPr>
              <a:t>Ele sunt </a:t>
            </a:r>
            <a:r>
              <a:rPr lang="en-US" sz="2200" dirty="0" err="1">
                <a:latin typeface="Times New Roman" panose="02020603050405020304" pitchFamily="18" charset="0"/>
                <a:cs typeface="Times New Roman" panose="02020603050405020304" pitchFamily="18" charset="0"/>
              </a:rPr>
              <a:t>esențiale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asigurarea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calității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fiabilității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aceste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domenii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demonstrând</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versatilitatea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importanța</a:t>
            </a:r>
            <a:r>
              <a:rPr lang="en-US" sz="2200" dirty="0">
                <a:latin typeface="Times New Roman" panose="02020603050405020304" pitchFamily="18" charset="0"/>
                <a:cs typeface="Times New Roman" panose="02020603050405020304" pitchFamily="18" charset="0"/>
              </a:rPr>
              <a:t> lor.</a:t>
            </a:r>
          </a:p>
          <a:p>
            <a:pPr>
              <a:buFont typeface="+mj-lt"/>
              <a:buAutoNum type="arabicPeriod"/>
            </a:pPr>
            <a:r>
              <a:rPr lang="en-US" sz="2200" b="1" dirty="0" err="1">
                <a:latin typeface="Times New Roman" panose="02020603050405020304" pitchFamily="18" charset="0"/>
                <a:cs typeface="Times New Roman" panose="02020603050405020304" pitchFamily="18" charset="0"/>
              </a:rPr>
              <a:t>Relevanța</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în</a:t>
            </a:r>
            <a:r>
              <a:rPr lang="en-US" sz="2200" b="1" dirty="0">
                <a:latin typeface="Times New Roman" panose="02020603050405020304" pitchFamily="18" charset="0"/>
                <a:cs typeface="Times New Roman" panose="02020603050405020304" pitchFamily="18" charset="0"/>
              </a:rPr>
              <a:t> Era </a:t>
            </a:r>
            <a:r>
              <a:rPr lang="en-US" sz="2200" b="1" dirty="0" err="1">
                <a:latin typeface="Times New Roman" panose="02020603050405020304" pitchFamily="18" charset="0"/>
                <a:cs typeface="Times New Roman" panose="02020603050405020304" pitchFamily="18" charset="0"/>
              </a:rPr>
              <a:t>Digitală</a:t>
            </a:r>
            <a:r>
              <a:rPr lang="en-US" sz="2200" b="1" dirty="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US" sz="2200" dirty="0">
                <a:latin typeface="Times New Roman" panose="02020603050405020304" pitchFamily="18" charset="0"/>
                <a:cs typeface="Times New Roman" panose="02020603050405020304" pitchFamily="18" charset="0"/>
              </a:rPr>
              <a:t>Cu </a:t>
            </a:r>
            <a:r>
              <a:rPr lang="en-US" sz="2200" dirty="0" err="1">
                <a:latin typeface="Times New Roman" panose="02020603050405020304" pitchFamily="18" charset="0"/>
                <a:cs typeface="Times New Roman" panose="02020603050405020304" pitchFamily="18" charset="0"/>
              </a:rPr>
              <a:t>creșterea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volumului</a:t>
            </a:r>
            <a:r>
              <a:rPr lang="en-US" sz="2200" dirty="0">
                <a:latin typeface="Times New Roman" panose="02020603050405020304" pitchFamily="18" charset="0"/>
                <a:cs typeface="Times New Roman" panose="02020603050405020304" pitchFamily="18" charset="0"/>
              </a:rPr>
              <a:t> de date </a:t>
            </a:r>
            <a:r>
              <a:rPr lang="en-US" sz="2200" dirty="0" err="1">
                <a:latin typeface="Times New Roman" panose="02020603050405020304" pitchFamily="18" charset="0"/>
                <a:cs typeface="Times New Roman" panose="02020603050405020304" pitchFamily="18" charset="0"/>
              </a:rPr>
              <a:t>transmise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stocate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zilnic</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necesitatea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unor</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metode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robuste</a:t>
            </a:r>
            <a:r>
              <a:rPr lang="en-US" sz="2200" dirty="0">
                <a:latin typeface="Times New Roman" panose="02020603050405020304" pitchFamily="18" charset="0"/>
                <a:cs typeface="Times New Roman" panose="02020603050405020304" pitchFamily="18" charset="0"/>
              </a:rPr>
              <a:t> de </a:t>
            </a:r>
            <a:r>
              <a:rPr lang="en-US" sz="2200" dirty="0" err="1">
                <a:latin typeface="Times New Roman" panose="02020603050405020304" pitchFamily="18" charset="0"/>
                <a:cs typeface="Times New Roman" panose="02020603050405020304" pitchFamily="18" charset="0"/>
              </a:rPr>
              <a:t>corectare</a:t>
            </a:r>
            <a:r>
              <a:rPr lang="en-US" sz="2200" dirty="0">
                <a:latin typeface="Times New Roman" panose="02020603050405020304" pitchFamily="18" charset="0"/>
                <a:cs typeface="Times New Roman" panose="02020603050405020304" pitchFamily="18" charset="0"/>
              </a:rPr>
              <a:t> a </a:t>
            </a:r>
            <a:r>
              <a:rPr lang="en-US" sz="2200" dirty="0" err="1">
                <a:latin typeface="Times New Roman" panose="02020603050405020304" pitchFamily="18" charset="0"/>
                <a:cs typeface="Times New Roman" panose="02020603050405020304" pitchFamily="18" charset="0"/>
              </a:rPr>
              <a:t>erorilor</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este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mai</a:t>
            </a:r>
            <a:r>
              <a:rPr lang="en-US" sz="2200" dirty="0">
                <a:latin typeface="Times New Roman" panose="02020603050405020304" pitchFamily="18" charset="0"/>
                <a:cs typeface="Times New Roman" panose="02020603050405020304" pitchFamily="18" charset="0"/>
              </a:rPr>
              <a:t> mare ca </a:t>
            </a:r>
            <a:r>
              <a:rPr lang="en-US" sz="2200" dirty="0" err="1">
                <a:latin typeface="Times New Roman" panose="02020603050405020304" pitchFamily="18" charset="0"/>
                <a:cs typeface="Times New Roman" panose="02020603050405020304" pitchFamily="18" charset="0"/>
              </a:rPr>
              <a:t>niciodată</a:t>
            </a:r>
            <a:r>
              <a:rPr lang="en-US" sz="2200" dirty="0">
                <a:latin typeface="Times New Roman" panose="02020603050405020304" pitchFamily="18" charset="0"/>
                <a:cs typeface="Times New Roman" panose="02020603050405020304" pitchFamily="18" charset="0"/>
              </a:rPr>
              <a:t>.</a:t>
            </a:r>
          </a:p>
          <a:p>
            <a:pPr marL="742950" lvl="1" indent="-285750">
              <a:buFont typeface="+mj-lt"/>
              <a:buAutoNum type="arabicPeriod"/>
            </a:pPr>
            <a:r>
              <a:rPr lang="en-US" sz="2200" dirty="0" err="1">
                <a:latin typeface="Times New Roman" panose="02020603050405020304" pitchFamily="18" charset="0"/>
                <a:cs typeface="Times New Roman" panose="02020603050405020304" pitchFamily="18" charset="0"/>
              </a:rPr>
              <a:t>Studiul</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implementarea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codurilor</a:t>
            </a:r>
            <a:r>
              <a:rPr lang="en-US" sz="2200" dirty="0">
                <a:latin typeface="Times New Roman" panose="02020603050405020304" pitchFamily="18" charset="0"/>
                <a:cs typeface="Times New Roman" panose="02020603050405020304" pitchFamily="18" charset="0"/>
              </a:rPr>
              <a:t> Reed-Solomon </a:t>
            </a:r>
            <a:r>
              <a:rPr lang="en-US" sz="2200" dirty="0" err="1">
                <a:latin typeface="Times New Roman" panose="02020603050405020304" pitchFamily="18" charset="0"/>
                <a:cs typeface="Times New Roman" panose="02020603050405020304" pitchFamily="18" charset="0"/>
              </a:rPr>
              <a:t>contribuie</a:t>
            </a:r>
            <a:r>
              <a:rPr lang="en-US" sz="2200" dirty="0">
                <a:latin typeface="Times New Roman" panose="02020603050405020304" pitchFamily="18" charset="0"/>
                <a:cs typeface="Times New Roman" panose="02020603050405020304" pitchFamily="18" charset="0"/>
              </a:rPr>
              <a:t> la </a:t>
            </a:r>
            <a:r>
              <a:rPr lang="en-US" sz="2200" dirty="0" err="1">
                <a:latin typeface="Times New Roman" panose="02020603050405020304" pitchFamily="18" charset="0"/>
                <a:cs typeface="Times New Roman" panose="02020603050405020304" pitchFamily="18" charset="0"/>
              </a:rPr>
              <a:t>dezvoltarea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îmbunătățirea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infrastructurilor</a:t>
            </a:r>
            <a:r>
              <a:rPr lang="en-US" sz="2200" dirty="0">
                <a:latin typeface="Times New Roman" panose="02020603050405020304" pitchFamily="18" charset="0"/>
                <a:cs typeface="Times New Roman" panose="02020603050405020304" pitchFamily="18" charset="0"/>
              </a:rPr>
              <a:t> de </a:t>
            </a:r>
            <a:r>
              <a:rPr lang="en-US" sz="2200" dirty="0" err="1">
                <a:latin typeface="Times New Roman" panose="02020603050405020304" pitchFamily="18" charset="0"/>
                <a:cs typeface="Times New Roman" panose="02020603050405020304" pitchFamily="18" charset="0"/>
              </a:rPr>
              <a:t>comunicații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stocare</a:t>
            </a:r>
            <a:r>
              <a:rPr lang="en-US" sz="2200" dirty="0">
                <a:latin typeface="Times New Roman" panose="02020603050405020304" pitchFamily="18" charset="0"/>
                <a:cs typeface="Times New Roman" panose="02020603050405020304" pitchFamily="18" charset="0"/>
              </a:rPr>
              <a:t> a </a:t>
            </a:r>
            <a:r>
              <a:rPr lang="en-US" sz="2200" dirty="0" err="1">
                <a:latin typeface="Times New Roman" panose="02020603050405020304" pitchFamily="18" charset="0"/>
                <a:cs typeface="Times New Roman" panose="02020603050405020304" pitchFamily="18" charset="0"/>
              </a:rPr>
              <a:t>datelor</a:t>
            </a:r>
            <a:r>
              <a:rPr lang="en-US" sz="2200" dirty="0">
                <a:latin typeface="Times New Roman" panose="02020603050405020304" pitchFamily="18" charset="0"/>
                <a:cs typeface="Times New Roman" panose="02020603050405020304" pitchFamily="18" charset="0"/>
              </a:rPr>
              <a:t>.</a:t>
            </a:r>
          </a:p>
          <a:p>
            <a:pPr>
              <a:buFont typeface="+mj-lt"/>
              <a:buAutoNum type="arabicPeriod"/>
            </a:pPr>
            <a:r>
              <a:rPr lang="en-US" sz="2200" b="1" dirty="0">
                <a:latin typeface="Times New Roman" panose="02020603050405020304" pitchFamily="18" charset="0"/>
                <a:cs typeface="Times New Roman" panose="02020603050405020304" pitchFamily="18" charset="0"/>
              </a:rPr>
              <a:t>Scop </a:t>
            </a:r>
            <a:r>
              <a:rPr lang="en-US" sz="2200" b="1" dirty="0" err="1">
                <a:latin typeface="Times New Roman" panose="02020603050405020304" pitchFamily="18" charset="0"/>
                <a:cs typeface="Times New Roman" panose="02020603050405020304" pitchFamily="18" charset="0"/>
              </a:rPr>
              <a:t>Educațional</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și</a:t>
            </a:r>
            <a:r>
              <a:rPr lang="en-US" sz="2200" b="1" dirty="0">
                <a:latin typeface="Times New Roman" panose="02020603050405020304" pitchFamily="18" charset="0"/>
                <a:cs typeface="Times New Roman" panose="02020603050405020304" pitchFamily="18" charset="0"/>
              </a:rPr>
              <a:t> </a:t>
            </a:r>
            <a:r>
              <a:rPr lang="en-US" sz="2200" b="1" dirty="0" err="1">
                <a:latin typeface="Times New Roman" panose="02020603050405020304" pitchFamily="18" charset="0"/>
                <a:cs typeface="Times New Roman" panose="02020603050405020304" pitchFamily="18" charset="0"/>
              </a:rPr>
              <a:t>Cercetăresc</a:t>
            </a:r>
            <a:r>
              <a:rPr lang="en-US" sz="2200" b="1" dirty="0">
                <a:latin typeface="Times New Roman" panose="02020603050405020304" pitchFamily="18" charset="0"/>
                <a:cs typeface="Times New Roman" panose="02020603050405020304" pitchFamily="18" charset="0"/>
              </a:rPr>
              <a:t>:</a:t>
            </a:r>
            <a:endParaRPr lang="en-US" sz="2200"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US" sz="2200" dirty="0" err="1">
                <a:latin typeface="Times New Roman" panose="02020603050405020304" pitchFamily="18" charset="0"/>
                <a:cs typeface="Times New Roman" panose="02020603050405020304" pitchFamily="18" charset="0"/>
              </a:rPr>
              <a:t>Explorarea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codurilor</a:t>
            </a:r>
            <a:r>
              <a:rPr lang="en-US" sz="2200" dirty="0">
                <a:latin typeface="Times New Roman" panose="02020603050405020304" pitchFamily="18" charset="0"/>
                <a:cs typeface="Times New Roman" panose="02020603050405020304" pitchFamily="18" charset="0"/>
              </a:rPr>
              <a:t> Reed-Solomon </a:t>
            </a:r>
            <a:r>
              <a:rPr lang="en-US" sz="2200" dirty="0" err="1">
                <a:latin typeface="Times New Roman" panose="02020603050405020304" pitchFamily="18" charset="0"/>
                <a:cs typeface="Times New Roman" panose="02020603050405020304" pitchFamily="18" charset="0"/>
              </a:rPr>
              <a:t>îmbunătățește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înțelegerea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tehnicilor</a:t>
            </a:r>
            <a:r>
              <a:rPr lang="en-US" sz="2200" dirty="0">
                <a:latin typeface="Times New Roman" panose="02020603050405020304" pitchFamily="18" charset="0"/>
                <a:cs typeface="Times New Roman" panose="02020603050405020304" pitchFamily="18" charset="0"/>
              </a:rPr>
              <a:t> de </a:t>
            </a:r>
            <a:r>
              <a:rPr lang="en-US" sz="2200" dirty="0" err="1">
                <a:latin typeface="Times New Roman" panose="02020603050405020304" pitchFamily="18" charset="0"/>
                <a:cs typeface="Times New Roman" panose="02020603050405020304" pitchFamily="18" charset="0"/>
              </a:rPr>
              <a:t>corectare</a:t>
            </a:r>
            <a:r>
              <a:rPr lang="en-US" sz="2200" dirty="0">
                <a:latin typeface="Times New Roman" panose="02020603050405020304" pitchFamily="18" charset="0"/>
                <a:cs typeface="Times New Roman" panose="02020603050405020304" pitchFamily="18" charset="0"/>
              </a:rPr>
              <a:t> a </a:t>
            </a:r>
            <a:r>
              <a:rPr lang="en-US" sz="2200" dirty="0" err="1">
                <a:latin typeface="Times New Roman" panose="02020603050405020304" pitchFamily="18" charset="0"/>
                <a:cs typeface="Times New Roman" panose="02020603050405020304" pitchFamily="18" charset="0"/>
              </a:rPr>
              <a:t>erorilor</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stimulează</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inovația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acest</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domeniu</a:t>
            </a:r>
            <a:r>
              <a:rPr lang="en-US" sz="2200" dirty="0">
                <a:latin typeface="Times New Roman" panose="02020603050405020304" pitchFamily="18" charset="0"/>
                <a:cs typeface="Times New Roman" panose="02020603050405020304" pitchFamily="18" charset="0"/>
              </a:rPr>
              <a:t>.</a:t>
            </a:r>
          </a:p>
          <a:p>
            <a:pPr marL="742950" lvl="1" indent="-285750">
              <a:buFont typeface="+mj-lt"/>
              <a:buAutoNum type="arabicPeriod"/>
            </a:pPr>
            <a:r>
              <a:rPr lang="en-US" sz="2200" dirty="0" err="1">
                <a:latin typeface="Times New Roman" panose="02020603050405020304" pitchFamily="18" charset="0"/>
                <a:cs typeface="Times New Roman" panose="02020603050405020304" pitchFamily="18" charset="0"/>
              </a:rPr>
              <a:t>Proiectul</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oferă</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oportunitatea</a:t>
            </a:r>
            <a:r>
              <a:rPr lang="en-US" sz="2200" dirty="0">
                <a:latin typeface="Times New Roman" panose="02020603050405020304" pitchFamily="18" charset="0"/>
                <a:cs typeface="Times New Roman" panose="02020603050405020304" pitchFamily="18" charset="0"/>
              </a:rPr>
              <a:t> de a </a:t>
            </a:r>
            <a:r>
              <a:rPr lang="en-US" sz="2200" dirty="0" err="1">
                <a:latin typeface="Times New Roman" panose="02020603050405020304" pitchFamily="18" charset="0"/>
                <a:cs typeface="Times New Roman" panose="02020603050405020304" pitchFamily="18" charset="0"/>
              </a:rPr>
              <a:t>aplica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cunoștințe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matematice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și</a:t>
            </a:r>
            <a:r>
              <a:rPr lang="en-US" sz="2200" dirty="0">
                <a:latin typeface="Times New Roman" panose="02020603050405020304" pitchFamily="18" charset="0"/>
                <a:cs typeface="Times New Roman" panose="02020603050405020304" pitchFamily="18" charset="0"/>
              </a:rPr>
              <a:t> de </a:t>
            </a:r>
            <a:r>
              <a:rPr lang="en-US" sz="2200" dirty="0" err="1">
                <a:latin typeface="Times New Roman" panose="02020603050405020304" pitchFamily="18" charset="0"/>
                <a:cs typeface="Times New Roman" panose="02020603050405020304" pitchFamily="18" charset="0"/>
              </a:rPr>
              <a:t>programare</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în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rezolvarea</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problemelor</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reale</a:t>
            </a:r>
            <a:r>
              <a:rPr lang="en-US" sz="2200" dirty="0">
                <a:latin typeface="Times New Roman" panose="02020603050405020304" pitchFamily="18" charset="0"/>
                <a:cs typeface="Times New Roman" panose="02020603050405020304" pitchFamily="18" charset="0"/>
              </a:rPr>
              <a:t>.</a:t>
            </a:r>
          </a:p>
          <a:p>
            <a:endParaRPr lang="en-US" dirty="0"/>
          </a:p>
        </p:txBody>
      </p:sp>
    </p:spTree>
    <p:extLst>
      <p:ext uri="{BB962C8B-B14F-4D97-AF65-F5344CB8AC3E}">
        <p14:creationId xmlns:p14="http://schemas.microsoft.com/office/powerpoint/2010/main" val="3636118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12"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 calcmode="lin" valueType="num">
                                      <p:cBhvr additive="base">
                                        <p:cTn id="35"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7" presetID="2" presetClass="entr" presetSubtype="12" fill="hold"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 calcmode="lin" valueType="num">
                                      <p:cBhvr additive="base">
                                        <p:cTn id="39"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3">
                                            <p:txEl>
                                              <p:pRg st="8" end="8"/>
                                            </p:txEl>
                                          </p:spTgt>
                                        </p:tgtEl>
                                        <p:attrNameLst>
                                          <p:attrName>ppt_y</p:attrName>
                                        </p:attrNameLst>
                                      </p:cBhvr>
                                      <p:tavLst>
                                        <p:tav tm="0">
                                          <p:val>
                                            <p:strVal val="1+#ppt_h/2"/>
                                          </p:val>
                                        </p:tav>
                                        <p:tav tm="100000">
                                          <p:val>
                                            <p:strVal val="#ppt_y"/>
                                          </p:val>
                                        </p:tav>
                                      </p:tavLst>
                                    </p:anim>
                                  </p:childTnLst>
                                </p:cTn>
                              </p:par>
                              <p:par>
                                <p:cTn id="41" presetID="2" presetClass="entr" presetSubtype="12" fill="hold" nodeType="with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 calcmode="lin" valueType="num">
                                      <p:cBhvr additive="base">
                                        <p:cTn id="43" dur="500" fill="hold"/>
                                        <p:tgtEl>
                                          <p:spTgt spid="3">
                                            <p:txEl>
                                              <p:pRg st="9" end="9"/>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
                                            <p:txEl>
                                              <p:pRg st="9" end="9"/>
                                            </p:txEl>
                                          </p:spTgt>
                                        </p:tgtEl>
                                        <p:attrNameLst>
                                          <p:attrName>ppt_y</p:attrName>
                                        </p:attrNameLst>
                                      </p:cBhvr>
                                      <p:tavLst>
                                        <p:tav tm="0">
                                          <p:val>
                                            <p:strVal val="1+#ppt_h/2"/>
                                          </p:val>
                                        </p:tav>
                                        <p:tav tm="100000">
                                          <p:val>
                                            <p:strVal val="#ppt_y"/>
                                          </p:val>
                                        </p:tav>
                                      </p:tavLst>
                                    </p:anim>
                                  </p:childTnLst>
                                </p:cTn>
                              </p:par>
                              <p:par>
                                <p:cTn id="45" presetID="2" presetClass="entr" presetSubtype="12" fill="hold" nodeType="with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 calcmode="lin" valueType="num">
                                      <p:cBhvr additive="base">
                                        <p:cTn id="47" dur="500" fill="hold"/>
                                        <p:tgtEl>
                                          <p:spTgt spid="3">
                                            <p:txEl>
                                              <p:pRg st="10" end="10"/>
                                            </p:tx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49" presetID="2" presetClass="entr" presetSubtype="12" fill="hold" nodeType="with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anim calcmode="lin" valueType="num">
                                      <p:cBhvr additive="base">
                                        <p:cTn id="51" dur="500" fill="hold"/>
                                        <p:tgtEl>
                                          <p:spTgt spid="3">
                                            <p:txEl>
                                              <p:pRg st="11" end="11"/>
                                            </p:txEl>
                                          </p:spTgt>
                                        </p:tgtEl>
                                        <p:attrNameLst>
                                          <p:attrName>ppt_x</p:attrName>
                                        </p:attrNameLst>
                                      </p:cBhvr>
                                      <p:tavLst>
                                        <p:tav tm="0">
                                          <p:val>
                                            <p:strVal val="0-#ppt_w/2"/>
                                          </p:val>
                                        </p:tav>
                                        <p:tav tm="100000">
                                          <p:val>
                                            <p:strVal val="#ppt_x"/>
                                          </p:val>
                                        </p:tav>
                                      </p:tavLst>
                                    </p:anim>
                                    <p:anim calcmode="lin" valueType="num">
                                      <p:cBhvr additive="base">
                                        <p:cTn id="52" dur="500" fill="hold"/>
                                        <p:tgtEl>
                                          <p:spTgt spid="3">
                                            <p:txEl>
                                              <p:pRg st="11" end="11"/>
                                            </p:txEl>
                                          </p:spTgt>
                                        </p:tgtEl>
                                        <p:attrNameLst>
                                          <p:attrName>ppt_y</p:attrName>
                                        </p:attrNameLst>
                                      </p:cBhvr>
                                      <p:tavLst>
                                        <p:tav tm="0">
                                          <p:val>
                                            <p:strVal val="1+#ppt_h/2"/>
                                          </p:val>
                                        </p:tav>
                                        <p:tav tm="100000">
                                          <p:val>
                                            <p:strVal val="#ppt_y"/>
                                          </p:val>
                                        </p:tav>
                                      </p:tavLst>
                                    </p:anim>
                                  </p:childTnLst>
                                </p:cTn>
                              </p:par>
                              <p:par>
                                <p:cTn id="53" presetID="2" presetClass="entr" presetSubtype="12" fill="hold" nodeType="with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 calcmode="lin" valueType="num">
                                      <p:cBhvr additive="base">
                                        <p:cTn id="55" dur="500" fill="hold"/>
                                        <p:tgtEl>
                                          <p:spTgt spid="3">
                                            <p:txEl>
                                              <p:pRg st="12" end="12"/>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3">
                                            <p:txEl>
                                              <p:pRg st="12" end="12"/>
                                            </p:txEl>
                                          </p:spTgt>
                                        </p:tgtEl>
                                        <p:attrNameLst>
                                          <p:attrName>ppt_y</p:attrName>
                                        </p:attrNameLst>
                                      </p:cBhvr>
                                      <p:tavLst>
                                        <p:tav tm="0">
                                          <p:val>
                                            <p:strVal val="1+#ppt_h/2"/>
                                          </p:val>
                                        </p:tav>
                                        <p:tav tm="100000">
                                          <p:val>
                                            <p:strVal val="#ppt_y"/>
                                          </p:val>
                                        </p:tav>
                                      </p:tavLst>
                                    </p:anim>
                                  </p:childTnLst>
                                </p:cTn>
                              </p:par>
                              <p:par>
                                <p:cTn id="57" presetID="2" presetClass="entr" presetSubtype="12" fill="hold" nodeType="with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anim calcmode="lin" valueType="num">
                                      <p:cBhvr additive="base">
                                        <p:cTn id="59" dur="500" fill="hold"/>
                                        <p:tgtEl>
                                          <p:spTgt spid="3">
                                            <p:txEl>
                                              <p:pRg st="13" end="13"/>
                                            </p:txEl>
                                          </p:spTgt>
                                        </p:tgtEl>
                                        <p:attrNameLst>
                                          <p:attrName>ppt_x</p:attrName>
                                        </p:attrNameLst>
                                      </p:cBhvr>
                                      <p:tavLst>
                                        <p:tav tm="0">
                                          <p:val>
                                            <p:strVal val="0-#ppt_w/2"/>
                                          </p:val>
                                        </p:tav>
                                        <p:tav tm="100000">
                                          <p:val>
                                            <p:strVal val="#ppt_x"/>
                                          </p:val>
                                        </p:tav>
                                      </p:tavLst>
                                    </p:anim>
                                    <p:anim calcmode="lin" valueType="num">
                                      <p:cBhvr additive="base">
                                        <p:cTn id="60" dur="500" fill="hold"/>
                                        <p:tgtEl>
                                          <p:spTgt spid="3">
                                            <p:txEl>
                                              <p:pRg st="13" end="13"/>
                                            </p:txEl>
                                          </p:spTgt>
                                        </p:tgtEl>
                                        <p:attrNameLst>
                                          <p:attrName>ppt_y</p:attrName>
                                        </p:attrNameLst>
                                      </p:cBhvr>
                                      <p:tavLst>
                                        <p:tav tm="0">
                                          <p:val>
                                            <p:strVal val="1+#ppt_h/2"/>
                                          </p:val>
                                        </p:tav>
                                        <p:tav tm="100000">
                                          <p:val>
                                            <p:strVal val="#ppt_y"/>
                                          </p:val>
                                        </p:tav>
                                      </p:tavLst>
                                    </p:anim>
                                  </p:childTnLst>
                                </p:cTn>
                              </p:par>
                              <p:par>
                                <p:cTn id="61" presetID="2" presetClass="entr" presetSubtype="12" fill="hold" nodeType="withEffect">
                                  <p:stCondLst>
                                    <p:cond delay="0"/>
                                  </p:stCondLst>
                                  <p:childTnLst>
                                    <p:set>
                                      <p:cBhvr>
                                        <p:cTn id="62" dur="1" fill="hold">
                                          <p:stCondLst>
                                            <p:cond delay="0"/>
                                          </p:stCondLst>
                                        </p:cTn>
                                        <p:tgtEl>
                                          <p:spTgt spid="3">
                                            <p:txEl>
                                              <p:pRg st="14" end="14"/>
                                            </p:txEl>
                                          </p:spTgt>
                                        </p:tgtEl>
                                        <p:attrNameLst>
                                          <p:attrName>style.visibility</p:attrName>
                                        </p:attrNameLst>
                                      </p:cBhvr>
                                      <p:to>
                                        <p:strVal val="visible"/>
                                      </p:to>
                                    </p:set>
                                    <p:anim calcmode="lin" valueType="num">
                                      <p:cBhvr additive="base">
                                        <p:cTn id="63" dur="500" fill="hold"/>
                                        <p:tgtEl>
                                          <p:spTgt spid="3">
                                            <p:txEl>
                                              <p:pRg st="14" end="14"/>
                                            </p:txEl>
                                          </p:spTgt>
                                        </p:tgtEl>
                                        <p:attrNameLst>
                                          <p:attrName>ppt_x</p:attrName>
                                        </p:attrNameLst>
                                      </p:cBhvr>
                                      <p:tavLst>
                                        <p:tav tm="0">
                                          <p:val>
                                            <p:strVal val="0-#ppt_w/2"/>
                                          </p:val>
                                        </p:tav>
                                        <p:tav tm="100000">
                                          <p:val>
                                            <p:strVal val="#ppt_x"/>
                                          </p:val>
                                        </p:tav>
                                      </p:tavLst>
                                    </p:anim>
                                    <p:anim calcmode="lin" valueType="num">
                                      <p:cBhvr additive="base">
                                        <p:cTn id="64"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3AFF7-7429-B4EA-07E3-EF9901677BAF}"/>
              </a:ext>
            </a:extLst>
          </p:cNvPr>
          <p:cNvSpPr>
            <a:spLocks noGrp="1"/>
          </p:cNvSpPr>
          <p:nvPr>
            <p:ph type="title"/>
          </p:nvPr>
        </p:nvSpPr>
        <p:spPr>
          <a:xfrm>
            <a:off x="0" y="298579"/>
            <a:ext cx="12192000" cy="550507"/>
          </a:xfrm>
        </p:spPr>
        <p:txBody>
          <a:bodyPr>
            <a:normAutofit fontScale="90000"/>
          </a:bodyPr>
          <a:lstStyle/>
          <a:p>
            <a:r>
              <a:rPr lang="en-US" b="1" dirty="0" err="1"/>
              <a:t>Fundamentele</a:t>
            </a:r>
            <a:r>
              <a:rPr lang="en-US" b="1" dirty="0"/>
              <a:t> </a:t>
            </a:r>
            <a:r>
              <a:rPr lang="en-US" b="1" dirty="0" err="1"/>
              <a:t>Matematice</a:t>
            </a:r>
            <a:r>
              <a:rPr lang="en-US" b="1" dirty="0"/>
              <a:t> ale </a:t>
            </a:r>
            <a:r>
              <a:rPr lang="en-US" b="1" dirty="0" err="1"/>
              <a:t>Codurilor</a:t>
            </a:r>
            <a:r>
              <a:rPr lang="en-US" b="1" dirty="0"/>
              <a:t> Reed-Solomon</a:t>
            </a:r>
            <a:br>
              <a:rPr lang="en-US" b="1" dirty="0"/>
            </a:br>
            <a:endParaRPr lang="en-US" dirty="0"/>
          </a:p>
        </p:txBody>
      </p:sp>
      <p:sp>
        <p:nvSpPr>
          <p:cNvPr id="3" name="Content Placeholder 2">
            <a:extLst>
              <a:ext uri="{FF2B5EF4-FFF2-40B4-BE49-F238E27FC236}">
                <a16:creationId xmlns:a16="http://schemas.microsoft.com/office/drawing/2014/main" id="{9DC965C4-63D9-E0D9-589D-9F32B12957FF}"/>
              </a:ext>
            </a:extLst>
          </p:cNvPr>
          <p:cNvSpPr>
            <a:spLocks noGrp="1"/>
          </p:cNvSpPr>
          <p:nvPr>
            <p:ph idx="1"/>
          </p:nvPr>
        </p:nvSpPr>
        <p:spPr>
          <a:xfrm>
            <a:off x="0" y="727788"/>
            <a:ext cx="12192000" cy="6130212"/>
          </a:xfrm>
        </p:spPr>
        <p:txBody>
          <a:bodyPr>
            <a:normAutofit/>
          </a:bodyPr>
          <a:lstStyle/>
          <a:p>
            <a:pPr>
              <a:buFont typeface="+mj-lt"/>
              <a:buAutoNum type="arabicPeriod"/>
            </a:pPr>
            <a:r>
              <a:rPr lang="en-US" b="1" dirty="0"/>
              <a:t>Principii de </a:t>
            </a:r>
            <a:r>
              <a:rPr lang="en-US" b="1" dirty="0" err="1"/>
              <a:t>Bază</a:t>
            </a:r>
            <a:r>
              <a:rPr lang="en-US" b="1" dirty="0"/>
              <a:t>:</a:t>
            </a:r>
            <a:endParaRPr lang="en-US" dirty="0"/>
          </a:p>
          <a:p>
            <a:pPr marL="742950" lvl="1" indent="-285750">
              <a:buFont typeface="+mj-lt"/>
              <a:buAutoNum type="arabicPeriod"/>
            </a:pPr>
            <a:r>
              <a:rPr lang="en-US" dirty="0" err="1"/>
              <a:t>Codurile</a:t>
            </a:r>
            <a:r>
              <a:rPr lang="en-US" dirty="0"/>
              <a:t> Reed-Solomon sunt </a:t>
            </a:r>
            <a:r>
              <a:rPr lang="en-US" dirty="0" err="1"/>
              <a:t>coduri</a:t>
            </a:r>
            <a:r>
              <a:rPr lang="en-US" dirty="0"/>
              <a:t> </a:t>
            </a:r>
            <a:r>
              <a:rPr lang="en-US" dirty="0" err="1"/>
              <a:t>polinomiale</a:t>
            </a:r>
            <a:r>
              <a:rPr lang="en-US" dirty="0"/>
              <a:t> </a:t>
            </a:r>
            <a:r>
              <a:rPr lang="en-US" dirty="0" err="1"/>
              <a:t>bazate</a:t>
            </a:r>
            <a:r>
              <a:rPr lang="en-US" dirty="0"/>
              <a:t> pe </a:t>
            </a:r>
            <a:r>
              <a:rPr lang="en-US" dirty="0" err="1"/>
              <a:t>aritmetica</a:t>
            </a:r>
            <a:r>
              <a:rPr lang="en-US" dirty="0"/>
              <a:t> </a:t>
            </a:r>
            <a:r>
              <a:rPr lang="en-US" dirty="0" err="1"/>
              <a:t>într</a:t>
            </a:r>
            <a:r>
              <a:rPr lang="en-US" dirty="0"/>
              <a:t>-un </a:t>
            </a:r>
            <a:r>
              <a:rPr lang="en-US" dirty="0" err="1"/>
              <a:t>câmp</a:t>
            </a:r>
            <a:r>
              <a:rPr lang="en-US" dirty="0"/>
              <a:t> </a:t>
            </a:r>
            <a:r>
              <a:rPr lang="en-US" dirty="0" err="1"/>
              <a:t>finit</a:t>
            </a:r>
            <a:r>
              <a:rPr lang="en-US" dirty="0"/>
              <a:t> (de </a:t>
            </a:r>
            <a:r>
              <a:rPr lang="en-US" dirty="0" err="1"/>
              <a:t>obicei</a:t>
            </a:r>
            <a:r>
              <a:rPr lang="en-US" dirty="0"/>
              <a:t>, un </a:t>
            </a:r>
            <a:r>
              <a:rPr lang="en-US" dirty="0" err="1"/>
              <a:t>câmp</a:t>
            </a:r>
            <a:r>
              <a:rPr lang="en-US" dirty="0"/>
              <a:t> Galois).</a:t>
            </a:r>
          </a:p>
          <a:p>
            <a:pPr marL="742950" lvl="1" indent="-285750">
              <a:buFont typeface="+mj-lt"/>
              <a:buAutoNum type="arabicPeriod"/>
            </a:pPr>
            <a:r>
              <a:rPr lang="en-US" dirty="0" err="1"/>
              <a:t>Fiecare</a:t>
            </a:r>
            <a:r>
              <a:rPr lang="en-US" dirty="0"/>
              <a:t> bloc de date </a:t>
            </a:r>
            <a:r>
              <a:rPr lang="en-US" dirty="0" err="1"/>
              <a:t>este</a:t>
            </a:r>
            <a:r>
              <a:rPr lang="en-US" dirty="0"/>
              <a:t> </a:t>
            </a:r>
            <a:r>
              <a:rPr lang="en-US" dirty="0" err="1"/>
              <a:t>reprezentat</a:t>
            </a:r>
            <a:r>
              <a:rPr lang="en-US" dirty="0"/>
              <a:t> ca un </a:t>
            </a:r>
            <a:r>
              <a:rPr lang="en-US" dirty="0" err="1"/>
              <a:t>polinom</a:t>
            </a:r>
            <a:r>
              <a:rPr lang="en-US" dirty="0"/>
              <a:t>, </a:t>
            </a:r>
            <a:r>
              <a:rPr lang="en-US" dirty="0" err="1"/>
              <a:t>iar</a:t>
            </a:r>
            <a:r>
              <a:rPr lang="en-US" dirty="0"/>
              <a:t> </a:t>
            </a:r>
            <a:r>
              <a:rPr lang="en-US" dirty="0" err="1"/>
              <a:t>codificarea</a:t>
            </a:r>
            <a:r>
              <a:rPr lang="en-US" dirty="0"/>
              <a:t> </a:t>
            </a:r>
            <a:r>
              <a:rPr lang="en-US" dirty="0" err="1"/>
              <a:t>implică</a:t>
            </a:r>
            <a:r>
              <a:rPr lang="en-US" dirty="0"/>
              <a:t> </a:t>
            </a:r>
            <a:r>
              <a:rPr lang="en-US" dirty="0" err="1"/>
              <a:t>evaluarea</a:t>
            </a:r>
            <a:r>
              <a:rPr lang="en-US" dirty="0"/>
              <a:t> </a:t>
            </a:r>
            <a:r>
              <a:rPr lang="en-US" dirty="0" err="1"/>
              <a:t>acestui</a:t>
            </a:r>
            <a:r>
              <a:rPr lang="en-US" dirty="0"/>
              <a:t> </a:t>
            </a:r>
            <a:r>
              <a:rPr lang="en-US" dirty="0" err="1"/>
              <a:t>polinom</a:t>
            </a:r>
            <a:r>
              <a:rPr lang="en-US" dirty="0"/>
              <a:t> la </a:t>
            </a:r>
            <a:r>
              <a:rPr lang="en-US" dirty="0" err="1"/>
              <a:t>diferite</a:t>
            </a:r>
            <a:r>
              <a:rPr lang="en-US" dirty="0"/>
              <a:t> </a:t>
            </a:r>
            <a:r>
              <a:rPr lang="en-US" dirty="0" err="1"/>
              <a:t>puncte</a:t>
            </a:r>
            <a:r>
              <a:rPr lang="en-US" dirty="0"/>
              <a:t> </a:t>
            </a:r>
            <a:r>
              <a:rPr lang="en-US" dirty="0" err="1"/>
              <a:t>pentru</a:t>
            </a:r>
            <a:r>
              <a:rPr lang="en-US" dirty="0"/>
              <a:t> a genera </a:t>
            </a:r>
            <a:r>
              <a:rPr lang="en-US" dirty="0" err="1"/>
              <a:t>sindroamele</a:t>
            </a:r>
            <a:r>
              <a:rPr lang="en-US" dirty="0"/>
              <a:t> de </a:t>
            </a:r>
            <a:r>
              <a:rPr lang="en-US" dirty="0" err="1"/>
              <a:t>eroare</a:t>
            </a:r>
            <a:r>
              <a:rPr lang="en-US" dirty="0"/>
              <a:t>.</a:t>
            </a:r>
          </a:p>
          <a:p>
            <a:pPr>
              <a:buFont typeface="+mj-lt"/>
              <a:buAutoNum type="arabicPeriod" startAt="2"/>
            </a:pPr>
            <a:r>
              <a:rPr lang="en-US" b="1" dirty="0" err="1"/>
              <a:t>Procesul</a:t>
            </a:r>
            <a:r>
              <a:rPr lang="en-US" b="1" dirty="0"/>
              <a:t> de </a:t>
            </a:r>
            <a:r>
              <a:rPr lang="en-US" b="1" dirty="0" err="1"/>
              <a:t>Codificare</a:t>
            </a:r>
            <a:r>
              <a:rPr lang="en-US" b="1" dirty="0"/>
              <a:t>:</a:t>
            </a:r>
            <a:endParaRPr lang="en-US" dirty="0"/>
          </a:p>
          <a:p>
            <a:pPr marL="742950" lvl="1" indent="-285750">
              <a:buFont typeface="+mj-lt"/>
              <a:buAutoNum type="arabicPeriod" startAt="2"/>
            </a:pPr>
            <a:r>
              <a:rPr lang="en-US" dirty="0" err="1"/>
              <a:t>Datele</a:t>
            </a:r>
            <a:r>
              <a:rPr lang="en-US" dirty="0"/>
              <a:t> </a:t>
            </a:r>
            <a:r>
              <a:rPr lang="en-US" dirty="0" err="1"/>
              <a:t>inițiale</a:t>
            </a:r>
            <a:r>
              <a:rPr lang="en-US" dirty="0"/>
              <a:t> sunt </a:t>
            </a:r>
            <a:r>
              <a:rPr lang="en-US" dirty="0" err="1"/>
              <a:t>transformate</a:t>
            </a:r>
            <a:r>
              <a:rPr lang="en-US" dirty="0"/>
              <a:t> </a:t>
            </a:r>
            <a:r>
              <a:rPr lang="en-US" dirty="0" err="1"/>
              <a:t>într</a:t>
            </a:r>
            <a:r>
              <a:rPr lang="en-US" dirty="0"/>
              <a:t>-un </a:t>
            </a:r>
            <a:r>
              <a:rPr lang="en-US" dirty="0" err="1"/>
              <a:t>polinom</a:t>
            </a:r>
            <a:r>
              <a:rPr lang="en-US" dirty="0"/>
              <a:t> de grad inferior, </a:t>
            </a:r>
            <a:r>
              <a:rPr lang="en-US" dirty="0" err="1"/>
              <a:t>iar</a:t>
            </a:r>
            <a:r>
              <a:rPr lang="en-US" dirty="0"/>
              <a:t> </a:t>
            </a:r>
            <a:r>
              <a:rPr lang="en-US" dirty="0" err="1"/>
              <a:t>apoi</a:t>
            </a:r>
            <a:r>
              <a:rPr lang="en-US" dirty="0"/>
              <a:t> sunt </a:t>
            </a:r>
            <a:r>
              <a:rPr lang="en-US" dirty="0" err="1"/>
              <a:t>adăugate</a:t>
            </a:r>
            <a:r>
              <a:rPr lang="en-US" dirty="0"/>
              <a:t> </a:t>
            </a:r>
            <a:r>
              <a:rPr lang="en-US" dirty="0" err="1"/>
              <a:t>puncte</a:t>
            </a:r>
            <a:r>
              <a:rPr lang="en-US" dirty="0"/>
              <a:t> </a:t>
            </a:r>
            <a:r>
              <a:rPr lang="en-US" dirty="0" err="1"/>
              <a:t>redundante</a:t>
            </a:r>
            <a:r>
              <a:rPr lang="en-US" dirty="0"/>
              <a:t> </a:t>
            </a:r>
            <a:r>
              <a:rPr lang="en-US" dirty="0" err="1"/>
              <a:t>prin</a:t>
            </a:r>
            <a:r>
              <a:rPr lang="en-US" dirty="0"/>
              <a:t> </a:t>
            </a:r>
            <a:r>
              <a:rPr lang="en-US" dirty="0" err="1"/>
              <a:t>evaluarea</a:t>
            </a:r>
            <a:r>
              <a:rPr lang="en-US" dirty="0"/>
              <a:t> </a:t>
            </a:r>
            <a:r>
              <a:rPr lang="en-US" dirty="0" err="1"/>
              <a:t>polinomului</a:t>
            </a:r>
            <a:r>
              <a:rPr lang="en-US" dirty="0"/>
              <a:t> la </a:t>
            </a:r>
            <a:r>
              <a:rPr lang="en-US" dirty="0" err="1"/>
              <a:t>mai</a:t>
            </a:r>
            <a:r>
              <a:rPr lang="en-US" dirty="0"/>
              <a:t> </a:t>
            </a:r>
            <a:r>
              <a:rPr lang="en-US" dirty="0" err="1"/>
              <a:t>multe</a:t>
            </a:r>
            <a:r>
              <a:rPr lang="en-US" dirty="0"/>
              <a:t> </a:t>
            </a:r>
            <a:r>
              <a:rPr lang="en-US" dirty="0" err="1"/>
              <a:t>puncte</a:t>
            </a:r>
            <a:r>
              <a:rPr lang="en-US" dirty="0"/>
              <a:t> </a:t>
            </a:r>
            <a:r>
              <a:rPr lang="en-US" dirty="0" err="1"/>
              <a:t>decât</a:t>
            </a:r>
            <a:r>
              <a:rPr lang="en-US" dirty="0"/>
              <a:t> </a:t>
            </a:r>
            <a:r>
              <a:rPr lang="en-US" dirty="0" err="1"/>
              <a:t>gradul</a:t>
            </a:r>
            <a:r>
              <a:rPr lang="en-US" dirty="0"/>
              <a:t> </a:t>
            </a:r>
            <a:r>
              <a:rPr lang="en-US" dirty="0" err="1"/>
              <a:t>său</a:t>
            </a:r>
            <a:r>
              <a:rPr lang="en-US" dirty="0"/>
              <a:t>.</a:t>
            </a:r>
          </a:p>
          <a:p>
            <a:pPr marL="742950" lvl="1" indent="-285750">
              <a:buFont typeface="+mj-lt"/>
              <a:buAutoNum type="arabicPeriod" startAt="2"/>
            </a:pPr>
            <a:r>
              <a:rPr lang="en-US" dirty="0" err="1"/>
              <a:t>Aceste</a:t>
            </a:r>
            <a:r>
              <a:rPr lang="en-US" dirty="0"/>
              <a:t> </a:t>
            </a:r>
            <a:r>
              <a:rPr lang="en-US" dirty="0" err="1"/>
              <a:t>puncte</a:t>
            </a:r>
            <a:r>
              <a:rPr lang="en-US" dirty="0"/>
              <a:t> </a:t>
            </a:r>
            <a:r>
              <a:rPr lang="en-US" dirty="0" err="1"/>
              <a:t>suplimentare</a:t>
            </a:r>
            <a:r>
              <a:rPr lang="en-US" dirty="0"/>
              <a:t> permit </a:t>
            </a:r>
            <a:r>
              <a:rPr lang="en-US" dirty="0" err="1"/>
              <a:t>detectarea</a:t>
            </a:r>
            <a:r>
              <a:rPr lang="en-US" dirty="0"/>
              <a:t> </a:t>
            </a:r>
            <a:r>
              <a:rPr lang="en-US" dirty="0" err="1"/>
              <a:t>și</a:t>
            </a:r>
            <a:r>
              <a:rPr lang="en-US" dirty="0"/>
              <a:t> </a:t>
            </a:r>
            <a:r>
              <a:rPr lang="en-US" dirty="0" err="1"/>
              <a:t>corectarea</a:t>
            </a:r>
            <a:r>
              <a:rPr lang="en-US" dirty="0"/>
              <a:t> </a:t>
            </a:r>
            <a:r>
              <a:rPr lang="en-US" dirty="0" err="1"/>
              <a:t>erorilor</a:t>
            </a:r>
            <a:r>
              <a:rPr lang="en-US" dirty="0"/>
              <a:t> </a:t>
            </a:r>
            <a:r>
              <a:rPr lang="en-US" dirty="0" err="1"/>
              <a:t>în</a:t>
            </a:r>
            <a:r>
              <a:rPr lang="en-US" dirty="0"/>
              <a:t> </a:t>
            </a:r>
            <a:r>
              <a:rPr lang="en-US" dirty="0" err="1"/>
              <a:t>blocul</a:t>
            </a:r>
            <a:r>
              <a:rPr lang="en-US" dirty="0"/>
              <a:t> de date </a:t>
            </a:r>
            <a:r>
              <a:rPr lang="en-US" dirty="0" err="1"/>
              <a:t>codificate</a:t>
            </a:r>
            <a:r>
              <a:rPr lang="en-US" dirty="0"/>
              <a:t>.</a:t>
            </a:r>
          </a:p>
          <a:p>
            <a:pPr>
              <a:buFont typeface="+mj-lt"/>
              <a:buAutoNum type="arabicPeriod" startAt="2"/>
            </a:pPr>
            <a:r>
              <a:rPr lang="en-US" b="1" dirty="0" err="1"/>
              <a:t>Decodificarea</a:t>
            </a:r>
            <a:r>
              <a:rPr lang="en-US" b="1" dirty="0"/>
              <a:t> </a:t>
            </a:r>
            <a:r>
              <a:rPr lang="en-US" b="1" dirty="0" err="1"/>
              <a:t>și</a:t>
            </a:r>
            <a:r>
              <a:rPr lang="en-US" b="1" dirty="0"/>
              <a:t> </a:t>
            </a:r>
            <a:r>
              <a:rPr lang="en-US" b="1" dirty="0" err="1"/>
              <a:t>Corectarea</a:t>
            </a:r>
            <a:r>
              <a:rPr lang="en-US" b="1" dirty="0"/>
              <a:t> </a:t>
            </a:r>
            <a:r>
              <a:rPr lang="en-US" b="1" dirty="0" err="1"/>
              <a:t>Erorilor</a:t>
            </a:r>
            <a:r>
              <a:rPr lang="en-US" b="1" dirty="0"/>
              <a:t>:</a:t>
            </a:r>
            <a:endParaRPr lang="en-US" dirty="0"/>
          </a:p>
          <a:p>
            <a:pPr marL="742950" lvl="1" indent="-285750">
              <a:buFont typeface="+mj-lt"/>
              <a:buAutoNum type="arabicPeriod" startAt="2"/>
            </a:pPr>
            <a:r>
              <a:rPr lang="en-US" dirty="0" err="1"/>
              <a:t>În</a:t>
            </a:r>
            <a:r>
              <a:rPr lang="en-US" dirty="0"/>
              <a:t> </a:t>
            </a:r>
            <a:r>
              <a:rPr lang="en-US" dirty="0" err="1"/>
              <a:t>faza</a:t>
            </a:r>
            <a:r>
              <a:rPr lang="en-US" dirty="0"/>
              <a:t> de </a:t>
            </a:r>
            <a:r>
              <a:rPr lang="en-US" dirty="0" err="1"/>
              <a:t>decodificare</a:t>
            </a:r>
            <a:r>
              <a:rPr lang="en-US" dirty="0"/>
              <a:t>, se </a:t>
            </a:r>
            <a:r>
              <a:rPr lang="en-US" dirty="0" err="1"/>
              <a:t>utilizează</a:t>
            </a:r>
            <a:r>
              <a:rPr lang="en-US" dirty="0"/>
              <a:t> </a:t>
            </a:r>
            <a:r>
              <a:rPr lang="en-US" dirty="0" err="1"/>
              <a:t>algoritmi</a:t>
            </a:r>
            <a:r>
              <a:rPr lang="en-US" dirty="0"/>
              <a:t> </a:t>
            </a:r>
            <a:r>
              <a:rPr lang="en-US" dirty="0" err="1"/>
              <a:t>specializați</a:t>
            </a:r>
            <a:r>
              <a:rPr lang="en-US" dirty="0"/>
              <a:t> (cum </a:t>
            </a:r>
            <a:r>
              <a:rPr lang="en-US" dirty="0" err="1"/>
              <a:t>ar</a:t>
            </a:r>
            <a:r>
              <a:rPr lang="en-US" dirty="0"/>
              <a:t> fi </a:t>
            </a:r>
            <a:r>
              <a:rPr lang="en-US" dirty="0" err="1"/>
              <a:t>algoritmul</a:t>
            </a:r>
            <a:r>
              <a:rPr lang="en-US" dirty="0"/>
              <a:t> </a:t>
            </a:r>
            <a:r>
              <a:rPr lang="en-US" dirty="0" err="1"/>
              <a:t>Berlekamp</a:t>
            </a:r>
            <a:r>
              <a:rPr lang="en-US" dirty="0"/>
              <a:t>-Massey </a:t>
            </a:r>
            <a:r>
              <a:rPr lang="en-US" dirty="0" err="1"/>
              <a:t>sau</a:t>
            </a:r>
            <a:r>
              <a:rPr lang="en-US" dirty="0"/>
              <a:t> </a:t>
            </a:r>
            <a:r>
              <a:rPr lang="en-US" dirty="0" err="1"/>
              <a:t>algoritmul</a:t>
            </a:r>
            <a:r>
              <a:rPr lang="en-US" dirty="0"/>
              <a:t> Euclid) </a:t>
            </a:r>
            <a:r>
              <a:rPr lang="en-US" dirty="0" err="1"/>
              <a:t>pentru</a:t>
            </a:r>
            <a:r>
              <a:rPr lang="en-US" dirty="0"/>
              <a:t> a </a:t>
            </a:r>
            <a:r>
              <a:rPr lang="en-US" dirty="0" err="1"/>
              <a:t>identifica</a:t>
            </a:r>
            <a:r>
              <a:rPr lang="en-US" dirty="0"/>
              <a:t> </a:t>
            </a:r>
            <a:r>
              <a:rPr lang="en-US" dirty="0" err="1"/>
              <a:t>și</a:t>
            </a:r>
            <a:r>
              <a:rPr lang="en-US" dirty="0"/>
              <a:t> </a:t>
            </a:r>
            <a:r>
              <a:rPr lang="en-US" dirty="0" err="1"/>
              <a:t>corecta</a:t>
            </a:r>
            <a:r>
              <a:rPr lang="en-US" dirty="0"/>
              <a:t> </a:t>
            </a:r>
            <a:r>
              <a:rPr lang="en-US" dirty="0" err="1"/>
              <a:t>erorile</a:t>
            </a:r>
            <a:r>
              <a:rPr lang="en-US" dirty="0"/>
              <a:t>.</a:t>
            </a:r>
          </a:p>
          <a:p>
            <a:pPr marL="742950" lvl="1" indent="-285750">
              <a:buFont typeface="+mj-lt"/>
              <a:buAutoNum type="arabicPeriod" startAt="2"/>
            </a:pPr>
            <a:r>
              <a:rPr lang="en-US" dirty="0"/>
              <a:t>Se </a:t>
            </a:r>
            <a:r>
              <a:rPr lang="en-US" dirty="0" err="1"/>
              <a:t>calculează</a:t>
            </a:r>
            <a:r>
              <a:rPr lang="en-US" dirty="0"/>
              <a:t> </a:t>
            </a:r>
            <a:r>
              <a:rPr lang="en-US" dirty="0" err="1"/>
              <a:t>sindromul</a:t>
            </a:r>
            <a:r>
              <a:rPr lang="en-US" dirty="0"/>
              <a:t> </a:t>
            </a:r>
            <a:r>
              <a:rPr lang="en-US" dirty="0" err="1"/>
              <a:t>pentru</a:t>
            </a:r>
            <a:r>
              <a:rPr lang="en-US" dirty="0"/>
              <a:t> </a:t>
            </a:r>
            <a:r>
              <a:rPr lang="en-US" dirty="0" err="1"/>
              <a:t>blocul</a:t>
            </a:r>
            <a:r>
              <a:rPr lang="en-US" dirty="0"/>
              <a:t> de date </a:t>
            </a:r>
            <a:r>
              <a:rPr lang="en-US" dirty="0" err="1"/>
              <a:t>primit</a:t>
            </a:r>
            <a:r>
              <a:rPr lang="en-US" dirty="0"/>
              <a:t> </a:t>
            </a:r>
            <a:r>
              <a:rPr lang="en-US" dirty="0" err="1"/>
              <a:t>și</a:t>
            </a:r>
            <a:r>
              <a:rPr lang="en-US" dirty="0"/>
              <a:t>, </a:t>
            </a:r>
            <a:r>
              <a:rPr lang="en-US" dirty="0" err="1"/>
              <a:t>dacă</a:t>
            </a:r>
            <a:r>
              <a:rPr lang="en-US" dirty="0"/>
              <a:t> </a:t>
            </a:r>
            <a:r>
              <a:rPr lang="en-US" dirty="0" err="1"/>
              <a:t>sindromul</a:t>
            </a:r>
            <a:r>
              <a:rPr lang="en-US" dirty="0"/>
              <a:t> </a:t>
            </a:r>
            <a:r>
              <a:rPr lang="en-US" dirty="0" err="1"/>
              <a:t>este</a:t>
            </a:r>
            <a:r>
              <a:rPr lang="en-US" dirty="0"/>
              <a:t> </a:t>
            </a:r>
            <a:r>
              <a:rPr lang="en-US" dirty="0" err="1"/>
              <a:t>nenul</a:t>
            </a:r>
            <a:r>
              <a:rPr lang="en-US" dirty="0"/>
              <a:t>, se </a:t>
            </a:r>
            <a:r>
              <a:rPr lang="en-US" dirty="0" err="1"/>
              <a:t>identifică</a:t>
            </a:r>
            <a:r>
              <a:rPr lang="en-US" dirty="0"/>
              <a:t> </a:t>
            </a:r>
            <a:r>
              <a:rPr lang="en-US" dirty="0" err="1"/>
              <a:t>erorile</a:t>
            </a:r>
            <a:r>
              <a:rPr lang="en-US" dirty="0"/>
              <a:t> </a:t>
            </a:r>
            <a:r>
              <a:rPr lang="en-US" dirty="0" err="1"/>
              <a:t>și</a:t>
            </a:r>
            <a:r>
              <a:rPr lang="en-US" dirty="0"/>
              <a:t> se </a:t>
            </a:r>
            <a:r>
              <a:rPr lang="en-US" dirty="0" err="1"/>
              <a:t>corectează</a:t>
            </a:r>
            <a:r>
              <a:rPr lang="en-US" dirty="0"/>
              <a:t> </a:t>
            </a:r>
            <a:r>
              <a:rPr lang="en-US" dirty="0" err="1"/>
              <a:t>folosind</a:t>
            </a:r>
            <a:r>
              <a:rPr lang="en-US" dirty="0"/>
              <a:t> </a:t>
            </a:r>
            <a:r>
              <a:rPr lang="en-US" dirty="0" err="1"/>
              <a:t>locatoarele</a:t>
            </a:r>
            <a:r>
              <a:rPr lang="en-US" dirty="0"/>
              <a:t> de </a:t>
            </a:r>
            <a:r>
              <a:rPr lang="en-US" dirty="0" err="1"/>
              <a:t>erori</a:t>
            </a:r>
            <a:r>
              <a:rPr lang="en-US" dirty="0"/>
              <a:t> </a:t>
            </a:r>
            <a:r>
              <a:rPr lang="en-US" dirty="0" err="1"/>
              <a:t>și</a:t>
            </a:r>
            <a:r>
              <a:rPr lang="en-US" dirty="0"/>
              <a:t> </a:t>
            </a:r>
            <a:r>
              <a:rPr lang="en-US" dirty="0" err="1"/>
              <a:t>valorile</a:t>
            </a:r>
            <a:r>
              <a:rPr lang="en-US" dirty="0"/>
              <a:t> de </a:t>
            </a:r>
            <a:r>
              <a:rPr lang="en-US" dirty="0" err="1"/>
              <a:t>eroare</a:t>
            </a:r>
            <a:r>
              <a:rPr lang="en-US" dirty="0"/>
              <a:t>.</a:t>
            </a:r>
          </a:p>
          <a:p>
            <a:endParaRPr lang="en-US" dirty="0"/>
          </a:p>
        </p:txBody>
      </p:sp>
    </p:spTree>
    <p:extLst>
      <p:ext uri="{BB962C8B-B14F-4D97-AF65-F5344CB8AC3E}">
        <p14:creationId xmlns:p14="http://schemas.microsoft.com/office/powerpoint/2010/main" val="3186709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 calcmode="lin" valueType="num">
                                      <p:cBhvr additive="base">
                                        <p:cTn id="35"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3">
                                            <p:txEl>
                                              <p:pRg st="7" end="7"/>
                                            </p:txEl>
                                          </p:spTgt>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 calcmode="lin" valueType="num">
                                      <p:cBhvr additive="base">
                                        <p:cTn id="39"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36394-D9B3-BC03-C572-64DD07961859}"/>
              </a:ext>
            </a:extLst>
          </p:cNvPr>
          <p:cNvSpPr>
            <a:spLocks noGrp="1"/>
          </p:cNvSpPr>
          <p:nvPr>
            <p:ph type="title"/>
          </p:nvPr>
        </p:nvSpPr>
        <p:spPr>
          <a:xfrm>
            <a:off x="0" y="0"/>
            <a:ext cx="12192000" cy="783771"/>
          </a:xfrm>
        </p:spPr>
        <p:txBody>
          <a:bodyPr/>
          <a:lstStyle/>
          <a:p>
            <a:r>
              <a:rPr lang="en-US" dirty="0" err="1"/>
              <a:t>procedura</a:t>
            </a:r>
            <a:endParaRPr lang="en-US" dirty="0"/>
          </a:p>
        </p:txBody>
      </p:sp>
      <p:sp>
        <p:nvSpPr>
          <p:cNvPr id="3" name="Content Placeholder 2">
            <a:extLst>
              <a:ext uri="{FF2B5EF4-FFF2-40B4-BE49-F238E27FC236}">
                <a16:creationId xmlns:a16="http://schemas.microsoft.com/office/drawing/2014/main" id="{2D95BCC4-0F3D-AC60-5DBA-D87EC3CFA33F}"/>
              </a:ext>
            </a:extLst>
          </p:cNvPr>
          <p:cNvSpPr>
            <a:spLocks noGrp="1"/>
          </p:cNvSpPr>
          <p:nvPr>
            <p:ph idx="1"/>
          </p:nvPr>
        </p:nvSpPr>
        <p:spPr>
          <a:xfrm>
            <a:off x="0" y="1586203"/>
            <a:ext cx="12192000" cy="6074229"/>
          </a:xfrm>
        </p:spPr>
        <p:txBody>
          <a:bodyPr/>
          <a:lstStyle/>
          <a:p>
            <a:r>
              <a:rPr lang="en-US" dirty="0" err="1"/>
              <a:t>Enocder-ul</a:t>
            </a:r>
            <a:r>
              <a:rPr lang="en-US" dirty="0"/>
              <a:t> </a:t>
            </a:r>
            <a:r>
              <a:rPr lang="en-US" dirty="0" err="1"/>
              <a:t>ia</a:t>
            </a:r>
            <a:r>
              <a:rPr lang="en-US" dirty="0"/>
              <a:t> un bloc de date </a:t>
            </a:r>
            <a:r>
              <a:rPr lang="en-US" dirty="0" err="1"/>
              <a:t>digitale</a:t>
            </a:r>
            <a:r>
              <a:rPr lang="en-US" dirty="0"/>
              <a:t> </a:t>
            </a:r>
            <a:r>
              <a:rPr lang="en-US" dirty="0" err="1"/>
              <a:t>si</a:t>
            </a:r>
            <a:r>
              <a:rPr lang="en-US" dirty="0"/>
              <a:t> </a:t>
            </a:r>
            <a:r>
              <a:rPr lang="en-US" dirty="0" err="1"/>
              <a:t>adauga</a:t>
            </a:r>
            <a:r>
              <a:rPr lang="en-US" dirty="0"/>
              <a:t> </a:t>
            </a:r>
            <a:r>
              <a:rPr lang="en-US" dirty="0" err="1"/>
              <a:t>biti</a:t>
            </a:r>
            <a:r>
              <a:rPr lang="en-US" dirty="0"/>
              <a:t> </a:t>
            </a:r>
            <a:r>
              <a:rPr lang="en-US" dirty="0" err="1"/>
              <a:t>redundanti</a:t>
            </a:r>
            <a:r>
              <a:rPr lang="en-US" dirty="0"/>
              <a:t> in plus.</a:t>
            </a:r>
          </a:p>
          <a:p>
            <a:r>
              <a:rPr lang="en-US" dirty="0"/>
              <a:t>Se </a:t>
            </a:r>
            <a:r>
              <a:rPr lang="en-US" dirty="0" err="1"/>
              <a:t>petrec</a:t>
            </a:r>
            <a:r>
              <a:rPr lang="en-US" dirty="0"/>
              <a:t> </a:t>
            </a:r>
            <a:r>
              <a:rPr lang="en-US" dirty="0" err="1"/>
              <a:t>erori</a:t>
            </a:r>
            <a:r>
              <a:rPr lang="en-US" dirty="0"/>
              <a:t> in </a:t>
            </a:r>
            <a:r>
              <a:rPr lang="en-US" dirty="0" err="1"/>
              <a:t>timpul</a:t>
            </a:r>
            <a:r>
              <a:rPr lang="en-US" dirty="0"/>
              <a:t> </a:t>
            </a:r>
            <a:r>
              <a:rPr lang="en-US" dirty="0" err="1"/>
              <a:t>transmisiei</a:t>
            </a:r>
            <a:r>
              <a:rPr lang="en-US" dirty="0"/>
              <a:t> </a:t>
            </a:r>
            <a:r>
              <a:rPr lang="en-US" dirty="0" err="1"/>
              <a:t>sau</a:t>
            </a:r>
            <a:r>
              <a:rPr lang="en-US" dirty="0"/>
              <a:t> </a:t>
            </a:r>
            <a:r>
              <a:rPr lang="en-US" dirty="0" err="1"/>
              <a:t>stocarii</a:t>
            </a:r>
            <a:r>
              <a:rPr lang="en-US" dirty="0"/>
              <a:t> </a:t>
            </a:r>
            <a:r>
              <a:rPr lang="en-US" dirty="0" err="1"/>
              <a:t>pentru</a:t>
            </a:r>
            <a:r>
              <a:rPr lang="en-US" dirty="0"/>
              <a:t> </a:t>
            </a:r>
            <a:r>
              <a:rPr lang="en-US" dirty="0" err="1"/>
              <a:t>varii</a:t>
            </a:r>
            <a:r>
              <a:rPr lang="en-US" dirty="0"/>
              <a:t> motive</a:t>
            </a:r>
          </a:p>
          <a:p>
            <a:r>
              <a:rPr lang="en-US" dirty="0"/>
              <a:t>Decoder-</a:t>
            </a:r>
            <a:r>
              <a:rPr lang="en-US" dirty="0" err="1"/>
              <a:t>ul</a:t>
            </a:r>
            <a:r>
              <a:rPr lang="en-US" dirty="0"/>
              <a:t> </a:t>
            </a:r>
            <a:r>
              <a:rPr lang="en-US" dirty="0" err="1"/>
              <a:t>proceseaza</a:t>
            </a:r>
            <a:r>
              <a:rPr lang="en-US" dirty="0"/>
              <a:t> </a:t>
            </a:r>
            <a:r>
              <a:rPr lang="en-US" dirty="0" err="1"/>
              <a:t>fiecare</a:t>
            </a:r>
            <a:r>
              <a:rPr lang="en-US" dirty="0"/>
              <a:t> bloc </a:t>
            </a:r>
            <a:r>
              <a:rPr lang="en-US" dirty="0" err="1"/>
              <a:t>si</a:t>
            </a:r>
            <a:r>
              <a:rPr lang="en-US" dirty="0"/>
              <a:t> </a:t>
            </a:r>
            <a:r>
              <a:rPr lang="en-US" dirty="0" err="1"/>
              <a:t>incearca</a:t>
            </a:r>
            <a:r>
              <a:rPr lang="en-US" dirty="0"/>
              <a:t> </a:t>
            </a:r>
            <a:r>
              <a:rPr lang="en-US" dirty="0" err="1"/>
              <a:t>sa</a:t>
            </a:r>
            <a:r>
              <a:rPr lang="en-US" dirty="0"/>
              <a:t> </a:t>
            </a:r>
            <a:r>
              <a:rPr lang="en-US" dirty="0" err="1"/>
              <a:t>corecteze</a:t>
            </a:r>
            <a:r>
              <a:rPr lang="en-US" dirty="0"/>
              <a:t> </a:t>
            </a:r>
            <a:r>
              <a:rPr lang="en-US" dirty="0" err="1"/>
              <a:t>erorile</a:t>
            </a:r>
            <a:r>
              <a:rPr lang="en-US" dirty="0"/>
              <a:t> </a:t>
            </a:r>
            <a:r>
              <a:rPr lang="en-US" dirty="0" err="1"/>
              <a:t>si</a:t>
            </a:r>
            <a:r>
              <a:rPr lang="en-US" dirty="0"/>
              <a:t> </a:t>
            </a:r>
            <a:r>
              <a:rPr lang="en-US" dirty="0" err="1"/>
              <a:t>sa</a:t>
            </a:r>
            <a:r>
              <a:rPr lang="en-US" dirty="0"/>
              <a:t> </a:t>
            </a:r>
            <a:r>
              <a:rPr lang="en-US" dirty="0" err="1"/>
              <a:t>recupereze</a:t>
            </a:r>
            <a:r>
              <a:rPr lang="en-US" dirty="0"/>
              <a:t> </a:t>
            </a:r>
            <a:r>
              <a:rPr lang="en-US" dirty="0" err="1"/>
              <a:t>datrele</a:t>
            </a:r>
            <a:r>
              <a:rPr lang="en-US" dirty="0"/>
              <a:t> </a:t>
            </a:r>
            <a:r>
              <a:rPr lang="en-US" dirty="0" err="1"/>
              <a:t>originale</a:t>
            </a:r>
            <a:endParaRPr lang="en-US" dirty="0"/>
          </a:p>
          <a:p>
            <a:r>
              <a:rPr lang="en-US" dirty="0" err="1"/>
              <a:t>Numarul</a:t>
            </a:r>
            <a:r>
              <a:rPr lang="en-US" dirty="0"/>
              <a:t> </a:t>
            </a:r>
            <a:r>
              <a:rPr lang="en-US" dirty="0" err="1"/>
              <a:t>si</a:t>
            </a:r>
            <a:r>
              <a:rPr lang="en-US" dirty="0"/>
              <a:t> </a:t>
            </a:r>
            <a:r>
              <a:rPr lang="en-US" dirty="0" err="1"/>
              <a:t>tipul</a:t>
            </a:r>
            <a:r>
              <a:rPr lang="en-US" dirty="0"/>
              <a:t> de </a:t>
            </a:r>
            <a:r>
              <a:rPr lang="en-US" dirty="0" err="1"/>
              <a:t>erori</a:t>
            </a:r>
            <a:r>
              <a:rPr lang="en-US" dirty="0"/>
              <a:t> care pot fi </a:t>
            </a:r>
            <a:r>
              <a:rPr lang="en-US" dirty="0" err="1"/>
              <a:t>corectate</a:t>
            </a:r>
            <a:r>
              <a:rPr lang="en-US" dirty="0"/>
              <a:t> </a:t>
            </a:r>
            <a:r>
              <a:rPr lang="en-US" dirty="0" err="1"/>
              <a:t>depinde</a:t>
            </a:r>
            <a:r>
              <a:rPr lang="en-US" dirty="0"/>
              <a:t> de </a:t>
            </a:r>
            <a:r>
              <a:rPr lang="en-US" dirty="0" err="1"/>
              <a:t>caracteristicile</a:t>
            </a:r>
            <a:r>
              <a:rPr lang="en-US" dirty="0"/>
              <a:t> </a:t>
            </a:r>
            <a:r>
              <a:rPr lang="en-US" dirty="0" err="1"/>
              <a:t>codului</a:t>
            </a:r>
            <a:r>
              <a:rPr lang="en-US" dirty="0"/>
              <a:t> Reed-Solomon.</a:t>
            </a:r>
          </a:p>
        </p:txBody>
      </p:sp>
    </p:spTree>
    <p:extLst>
      <p:ext uri="{BB962C8B-B14F-4D97-AF65-F5344CB8AC3E}">
        <p14:creationId xmlns:p14="http://schemas.microsoft.com/office/powerpoint/2010/main" val="386052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9"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9"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9"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9"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communication&#10;&#10;Description automatically generated">
            <a:extLst>
              <a:ext uri="{FF2B5EF4-FFF2-40B4-BE49-F238E27FC236}">
                <a16:creationId xmlns:a16="http://schemas.microsoft.com/office/drawing/2014/main" id="{F48B4B32-0862-5A59-5262-800CA76BA136}"/>
              </a:ext>
            </a:extLst>
          </p:cNvPr>
          <p:cNvPicPr>
            <a:picLocks noGrp="1" noChangeAspect="1"/>
          </p:cNvPicPr>
          <p:nvPr>
            <p:ph idx="1"/>
          </p:nvPr>
        </p:nvPicPr>
        <p:blipFill>
          <a:blip r:embed="rId2"/>
          <a:stretch>
            <a:fillRect/>
          </a:stretch>
        </p:blipFill>
        <p:spPr>
          <a:xfrm>
            <a:off x="1331495" y="1443789"/>
            <a:ext cx="9208168" cy="4067037"/>
          </a:xfrm>
        </p:spPr>
      </p:pic>
    </p:spTree>
    <p:extLst>
      <p:ext uri="{BB962C8B-B14F-4D97-AF65-F5344CB8AC3E}">
        <p14:creationId xmlns:p14="http://schemas.microsoft.com/office/powerpoint/2010/main" val="1330545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A4E49-509C-43BA-082C-0BB531BD92EF}"/>
              </a:ext>
            </a:extLst>
          </p:cNvPr>
          <p:cNvSpPr>
            <a:spLocks noGrp="1"/>
          </p:cNvSpPr>
          <p:nvPr>
            <p:ph type="title"/>
          </p:nvPr>
        </p:nvSpPr>
        <p:spPr>
          <a:xfrm>
            <a:off x="0" y="0"/>
            <a:ext cx="12192000" cy="1066799"/>
          </a:xfrm>
        </p:spPr>
        <p:txBody>
          <a:bodyPr/>
          <a:lstStyle/>
          <a:p>
            <a:r>
              <a:rPr lang="en-US" dirty="0" err="1"/>
              <a:t>Proprietati</a:t>
            </a:r>
            <a:endParaRPr lang="en-US" dirty="0"/>
          </a:p>
        </p:txBody>
      </p:sp>
      <p:sp>
        <p:nvSpPr>
          <p:cNvPr id="3" name="Content Placeholder 2">
            <a:extLst>
              <a:ext uri="{FF2B5EF4-FFF2-40B4-BE49-F238E27FC236}">
                <a16:creationId xmlns:a16="http://schemas.microsoft.com/office/drawing/2014/main" id="{2740A1C1-40CE-3AAC-BCC9-364DC6A54080}"/>
              </a:ext>
            </a:extLst>
          </p:cNvPr>
          <p:cNvSpPr>
            <a:spLocks noGrp="1"/>
          </p:cNvSpPr>
          <p:nvPr>
            <p:ph idx="1"/>
          </p:nvPr>
        </p:nvSpPr>
        <p:spPr>
          <a:xfrm>
            <a:off x="0" y="1066798"/>
            <a:ext cx="12192000" cy="5791201"/>
          </a:xfrm>
        </p:spPr>
        <p:txBody>
          <a:bodyPr/>
          <a:lstStyle/>
          <a:p>
            <a:pPr>
              <a:buFont typeface="Wingdings" panose="05000000000000000000" pitchFamily="2" charset="2"/>
              <a:buChar char="§"/>
            </a:pPr>
            <a:r>
              <a:rPr lang="en-US" dirty="0"/>
              <a:t>Un cod Reed-Solomon </a:t>
            </a:r>
            <a:r>
              <a:rPr lang="en-US" dirty="0" err="1"/>
              <a:t>este</a:t>
            </a:r>
            <a:r>
              <a:rPr lang="en-US" dirty="0"/>
              <a:t> </a:t>
            </a:r>
            <a:r>
              <a:rPr lang="en-US" dirty="0" err="1"/>
              <a:t>specificat</a:t>
            </a:r>
            <a:r>
              <a:rPr lang="en-US" dirty="0"/>
              <a:t> ca RS(</a:t>
            </a:r>
            <a:r>
              <a:rPr lang="en-US" dirty="0" err="1"/>
              <a:t>n,k</a:t>
            </a:r>
            <a:r>
              <a:rPr lang="en-US" dirty="0"/>
              <a:t>) cu </a:t>
            </a:r>
            <a:r>
              <a:rPr lang="en-US" dirty="0" err="1"/>
              <a:t>simboluri</a:t>
            </a:r>
            <a:r>
              <a:rPr lang="en-US" dirty="0"/>
              <a:t> de s </a:t>
            </a:r>
            <a:r>
              <a:rPr lang="en-US" dirty="0" err="1"/>
              <a:t>biti</a:t>
            </a:r>
            <a:r>
              <a:rPr lang="en-US" dirty="0"/>
              <a:t>.</a:t>
            </a:r>
          </a:p>
          <a:p>
            <a:pPr>
              <a:buFont typeface="Wingdings" panose="05000000000000000000" pitchFamily="2" charset="2"/>
              <a:buChar char="§"/>
            </a:pPr>
            <a:r>
              <a:rPr lang="en-US" dirty="0" err="1"/>
              <a:t>Lungimea</a:t>
            </a:r>
            <a:r>
              <a:rPr lang="en-US" dirty="0"/>
              <a:t> maxima de </a:t>
            </a:r>
            <a:r>
              <a:rPr lang="en-US" dirty="0" err="1"/>
              <a:t>cuvinte</a:t>
            </a:r>
            <a:r>
              <a:rPr lang="en-US" dirty="0"/>
              <a:t> din cod, n, </a:t>
            </a:r>
            <a:r>
              <a:rPr lang="en-US" dirty="0" err="1"/>
              <a:t>pentru</a:t>
            </a:r>
            <a:r>
              <a:rPr lang="en-US" dirty="0"/>
              <a:t> un cod Reed-Solomon, </a:t>
            </a:r>
            <a:r>
              <a:rPr lang="en-US" dirty="0" err="1"/>
              <a:t>este</a:t>
            </a:r>
            <a:r>
              <a:rPr lang="en-US" dirty="0"/>
              <a:t> n = 2^s – 1</a:t>
            </a:r>
          </a:p>
          <a:p>
            <a:pPr>
              <a:buFont typeface="Wingdings" panose="05000000000000000000" pitchFamily="2" charset="2"/>
              <a:buChar char="§"/>
            </a:pPr>
            <a:r>
              <a:rPr lang="en-US" dirty="0" err="1"/>
              <a:t>Asta</a:t>
            </a:r>
            <a:r>
              <a:rPr lang="en-US" dirty="0"/>
              <a:t> </a:t>
            </a:r>
            <a:r>
              <a:rPr lang="en-US" dirty="0" err="1"/>
              <a:t>inseamana</a:t>
            </a:r>
            <a:r>
              <a:rPr lang="en-US" dirty="0"/>
              <a:t> ca encoder-</a:t>
            </a:r>
            <a:r>
              <a:rPr lang="en-US" dirty="0" err="1"/>
              <a:t>ul</a:t>
            </a:r>
            <a:r>
              <a:rPr lang="en-US" dirty="0"/>
              <a:t> </a:t>
            </a:r>
            <a:r>
              <a:rPr lang="en-US" dirty="0" err="1"/>
              <a:t>ia</a:t>
            </a:r>
            <a:r>
              <a:rPr lang="en-US" dirty="0"/>
              <a:t> k </a:t>
            </a:r>
            <a:r>
              <a:rPr lang="en-US" dirty="0" err="1"/>
              <a:t>simboluri</a:t>
            </a:r>
            <a:r>
              <a:rPr lang="en-US" dirty="0"/>
              <a:t> de date din </a:t>
            </a:r>
            <a:r>
              <a:rPr lang="en-US" dirty="0" err="1"/>
              <a:t>fiecare</a:t>
            </a:r>
            <a:r>
              <a:rPr lang="en-US" dirty="0"/>
              <a:t> din </a:t>
            </a:r>
            <a:r>
              <a:rPr lang="en-US" dirty="0" err="1"/>
              <a:t>cei</a:t>
            </a:r>
            <a:r>
              <a:rPr lang="en-US" dirty="0"/>
              <a:t> s </a:t>
            </a:r>
            <a:r>
              <a:rPr lang="en-US" dirty="0" err="1"/>
              <a:t>biti</a:t>
            </a:r>
            <a:r>
              <a:rPr lang="en-US" dirty="0"/>
              <a:t> </a:t>
            </a:r>
            <a:r>
              <a:rPr lang="en-US" dirty="0" err="1"/>
              <a:t>si</a:t>
            </a:r>
            <a:r>
              <a:rPr lang="en-US" dirty="0"/>
              <a:t> </a:t>
            </a:r>
            <a:r>
              <a:rPr lang="en-US" dirty="0" err="1"/>
              <a:t>adauga</a:t>
            </a:r>
            <a:r>
              <a:rPr lang="en-US" dirty="0"/>
              <a:t> </a:t>
            </a:r>
            <a:r>
              <a:rPr lang="en-US" dirty="0" err="1"/>
              <a:t>simboluri</a:t>
            </a:r>
            <a:r>
              <a:rPr lang="en-US" dirty="0"/>
              <a:t> </a:t>
            </a:r>
            <a:r>
              <a:rPr lang="en-US" dirty="0" err="1"/>
              <a:t>paritare</a:t>
            </a:r>
            <a:r>
              <a:rPr lang="en-US" dirty="0"/>
              <a:t> ca </a:t>
            </a:r>
            <a:r>
              <a:rPr lang="en-US" dirty="0" err="1"/>
              <a:t>sa</a:t>
            </a:r>
            <a:r>
              <a:rPr lang="en-US" dirty="0"/>
              <a:t> </a:t>
            </a:r>
            <a:r>
              <a:rPr lang="en-US" dirty="0" err="1"/>
              <a:t>formeze</a:t>
            </a:r>
            <a:r>
              <a:rPr lang="en-US" dirty="0"/>
              <a:t> un </a:t>
            </a:r>
            <a:r>
              <a:rPr lang="en-US" dirty="0" err="1"/>
              <a:t>cuvant</a:t>
            </a:r>
            <a:r>
              <a:rPr lang="en-US" dirty="0"/>
              <a:t> symbol n.</a:t>
            </a:r>
          </a:p>
          <a:p>
            <a:pPr>
              <a:buFont typeface="Wingdings" panose="05000000000000000000" pitchFamily="2" charset="2"/>
              <a:buChar char="§"/>
            </a:pPr>
            <a:r>
              <a:rPr lang="en-US" dirty="0"/>
              <a:t>Sunt n - k </a:t>
            </a:r>
            <a:r>
              <a:rPr lang="en-US" dirty="0" err="1"/>
              <a:t>simboluri</a:t>
            </a:r>
            <a:r>
              <a:rPr lang="en-US" dirty="0"/>
              <a:t> de </a:t>
            </a:r>
            <a:r>
              <a:rPr lang="en-US" dirty="0" err="1"/>
              <a:t>paritate</a:t>
            </a:r>
            <a:r>
              <a:rPr lang="en-US" dirty="0"/>
              <a:t> la </a:t>
            </a:r>
            <a:r>
              <a:rPr lang="en-US" dirty="0" err="1"/>
              <a:t>fiecare</a:t>
            </a:r>
            <a:r>
              <a:rPr lang="en-US" dirty="0"/>
              <a:t> din </a:t>
            </a:r>
            <a:r>
              <a:rPr lang="en-US" dirty="0" err="1"/>
              <a:t>cei</a:t>
            </a:r>
            <a:r>
              <a:rPr lang="en-US" dirty="0"/>
              <a:t> s </a:t>
            </a:r>
            <a:r>
              <a:rPr lang="en-US" dirty="0" err="1"/>
              <a:t>biti</a:t>
            </a:r>
            <a:r>
              <a:rPr lang="en-US" dirty="0"/>
              <a:t>.</a:t>
            </a:r>
          </a:p>
          <a:p>
            <a:pPr>
              <a:buFont typeface="Wingdings" panose="05000000000000000000" pitchFamily="2" charset="2"/>
              <a:buChar char="§"/>
            </a:pPr>
            <a:r>
              <a:rPr lang="en-US" dirty="0"/>
              <a:t>Un decoder reed-Solomon </a:t>
            </a:r>
            <a:r>
              <a:rPr lang="en-US" dirty="0" err="1"/>
              <a:t>poate</a:t>
            </a:r>
            <a:r>
              <a:rPr lang="en-US" dirty="0"/>
              <a:t> </a:t>
            </a:r>
            <a:r>
              <a:rPr lang="en-US" dirty="0" err="1"/>
              <a:t>corecta</a:t>
            </a:r>
            <a:r>
              <a:rPr lang="en-US" dirty="0"/>
              <a:t> </a:t>
            </a:r>
            <a:r>
              <a:rPr lang="en-US" dirty="0" err="1"/>
              <a:t>pana</a:t>
            </a:r>
            <a:r>
              <a:rPr lang="en-US" dirty="0"/>
              <a:t> la t </a:t>
            </a:r>
            <a:r>
              <a:rPr lang="en-US" dirty="0" err="1"/>
              <a:t>simboluri</a:t>
            </a:r>
            <a:r>
              <a:rPr lang="en-US" dirty="0"/>
              <a:t> care </a:t>
            </a:r>
            <a:r>
              <a:rPr lang="en-US" dirty="0" err="1"/>
              <a:t>contin</a:t>
            </a:r>
            <a:r>
              <a:rPr lang="en-US" dirty="0"/>
              <a:t> </a:t>
            </a:r>
            <a:r>
              <a:rPr lang="en-US" dirty="0" err="1"/>
              <a:t>erori</a:t>
            </a:r>
            <a:r>
              <a:rPr lang="en-US" dirty="0"/>
              <a:t> </a:t>
            </a:r>
            <a:r>
              <a:rPr lang="en-US" dirty="0" err="1"/>
              <a:t>intr</a:t>
            </a:r>
            <a:r>
              <a:rPr lang="en-US" dirty="0"/>
              <a:t>-un cod, </a:t>
            </a:r>
            <a:r>
              <a:rPr lang="en-US" dirty="0" err="1"/>
              <a:t>unde</a:t>
            </a:r>
            <a:r>
              <a:rPr lang="en-US" dirty="0"/>
              <a:t> 2t = n – k.</a:t>
            </a:r>
          </a:p>
        </p:txBody>
      </p:sp>
    </p:spTree>
    <p:extLst>
      <p:ext uri="{BB962C8B-B14F-4D97-AF65-F5344CB8AC3E}">
        <p14:creationId xmlns:p14="http://schemas.microsoft.com/office/powerpoint/2010/main" val="4140527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0-#ppt_h/2"/>
                                          </p:val>
                                        </p:tav>
                                        <p:tav tm="100000">
                                          <p:val>
                                            <p:strVal val="#ppt_y"/>
                                          </p:val>
                                        </p:tav>
                                      </p:tavLst>
                                    </p:anim>
                                  </p:childTnLst>
                                </p:cTn>
                              </p:par>
                              <p:par>
                                <p:cTn id="13" presetID="2" presetClass="entr" presetSubtype="3"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0-#ppt_h/2"/>
                                          </p:val>
                                        </p:tav>
                                        <p:tav tm="100000">
                                          <p:val>
                                            <p:strVal val="#ppt_y"/>
                                          </p:val>
                                        </p:tav>
                                      </p:tavLst>
                                    </p:anim>
                                  </p:childTnLst>
                                </p:cTn>
                              </p:par>
                              <p:par>
                                <p:cTn id="17" presetID="2" presetClass="entr" presetSubtype="3"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0-#ppt_h/2"/>
                                          </p:val>
                                        </p:tav>
                                        <p:tav tm="100000">
                                          <p:val>
                                            <p:strVal val="#ppt_y"/>
                                          </p:val>
                                        </p:tav>
                                      </p:tavLst>
                                    </p:anim>
                                  </p:childTnLst>
                                </p:cTn>
                              </p:par>
                              <p:par>
                                <p:cTn id="21" presetID="2" presetClass="entr" presetSubtype="3"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308</TotalTime>
  <Words>2588</Words>
  <Application>Microsoft Office PowerPoint</Application>
  <PresentationFormat>Widescreen</PresentationFormat>
  <Paragraphs>167</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Arial Unicode MS</vt:lpstr>
      <vt:lpstr>Calibri</vt:lpstr>
      <vt:lpstr>Times New Roman</vt:lpstr>
      <vt:lpstr>Tw Cen MT</vt:lpstr>
      <vt:lpstr>Wingdings</vt:lpstr>
      <vt:lpstr>Circuit</vt:lpstr>
      <vt:lpstr>Procesarea semnalelor: Codurile Reed-Solomon: O Abordare Tehnică pentru Corectarea Erorilor</vt:lpstr>
      <vt:lpstr>cuprins</vt:lpstr>
      <vt:lpstr>Scurta istorie</vt:lpstr>
      <vt:lpstr>Importanța Corectării Erorilor în Comunicarea Digitală </vt:lpstr>
      <vt:lpstr>Justificarea temei abordate</vt:lpstr>
      <vt:lpstr>Fundamentele Matematice ale Codurilor Reed-Solomon </vt:lpstr>
      <vt:lpstr>procedura</vt:lpstr>
      <vt:lpstr>PowerPoint Presentation</vt:lpstr>
      <vt:lpstr>Proprietati</vt:lpstr>
      <vt:lpstr>PowerPoint Presentation</vt:lpstr>
      <vt:lpstr>Exemplul pe care il implementam</vt:lpstr>
      <vt:lpstr>Erori de simbol</vt:lpstr>
      <vt:lpstr>Decoding</vt:lpstr>
      <vt:lpstr>Castigul din codare</vt:lpstr>
      <vt:lpstr>Campul arithmetic finit (galois)</vt:lpstr>
      <vt:lpstr>Codul algoritmului RS(255, 223)</vt:lpstr>
      <vt:lpstr>Explicarea matematicA a algoritmului codului</vt:lpstr>
      <vt:lpstr>Tehnologiile folosite</vt:lpstr>
      <vt:lpstr>Rezultat</vt:lpstr>
      <vt:lpstr>Interpretarea rezultatului</vt:lpstr>
      <vt:lpstr>concluzie</vt:lpstr>
      <vt:lpstr>Link catre codul de pe github si bibliografie</vt:lpstr>
      <vt:lpstr>Sfarsit!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Codurile Reed-Solomon: O Abordare Tehnică pentru Corectarea Erorilor</dc:title>
  <dc:creator>VLAD THEODOR GAVRILA</dc:creator>
  <cp:lastModifiedBy>VLAD THEODOR GAVRILA</cp:lastModifiedBy>
  <cp:revision>2</cp:revision>
  <dcterms:created xsi:type="dcterms:W3CDTF">2024-01-18T12:16:41Z</dcterms:created>
  <dcterms:modified xsi:type="dcterms:W3CDTF">2024-01-23T07:48:59Z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